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8" r:id="rId2"/>
    <p:sldId id="260" r:id="rId3"/>
    <p:sldId id="304" r:id="rId4"/>
    <p:sldId id="284" r:id="rId5"/>
    <p:sldId id="259" r:id="rId6"/>
    <p:sldId id="320" r:id="rId7"/>
    <p:sldId id="317" r:id="rId8"/>
    <p:sldId id="314" r:id="rId9"/>
    <p:sldId id="289" r:id="rId10"/>
    <p:sldId id="280" r:id="rId11"/>
    <p:sldId id="264" r:id="rId12"/>
    <p:sldId id="261" r:id="rId13"/>
    <p:sldId id="319" r:id="rId14"/>
    <p:sldId id="263" r:id="rId15"/>
    <p:sldId id="268" r:id="rId16"/>
    <p:sldId id="315" r:id="rId17"/>
    <p:sldId id="271" r:id="rId18"/>
    <p:sldId id="300" r:id="rId19"/>
    <p:sldId id="297" r:id="rId20"/>
    <p:sldId id="273" r:id="rId21"/>
    <p:sldId id="272" r:id="rId22"/>
    <p:sldId id="327" r:id="rId23"/>
    <p:sldId id="274" r:id="rId24"/>
    <p:sldId id="298" r:id="rId25"/>
    <p:sldId id="325" r:id="rId26"/>
    <p:sldId id="276" r:id="rId27"/>
    <p:sldId id="326" r:id="rId28"/>
    <p:sldId id="301" r:id="rId29"/>
    <p:sldId id="331" r:id="rId30"/>
    <p:sldId id="288" r:id="rId31"/>
    <p:sldId id="292" r:id="rId32"/>
    <p:sldId id="293" r:id="rId33"/>
    <p:sldId id="294" r:id="rId34"/>
    <p:sldId id="321" r:id="rId35"/>
    <p:sldId id="309" r:id="rId36"/>
    <p:sldId id="313" r:id="rId37"/>
    <p:sldId id="295" r:id="rId38"/>
    <p:sldId id="296" r:id="rId39"/>
    <p:sldId id="329" r:id="rId40"/>
    <p:sldId id="330" r:id="rId41"/>
    <p:sldId id="283" r:id="rId42"/>
    <p:sldId id="322" r:id="rId43"/>
    <p:sldId id="285" r:id="rId44"/>
    <p:sldId id="302" r:id="rId45"/>
    <p:sldId id="303" r:id="rId46"/>
    <p:sldId id="305" r:id="rId47"/>
    <p:sldId id="306" r:id="rId48"/>
    <p:sldId id="332" r:id="rId49"/>
    <p:sldId id="286" r:id="rId50"/>
    <p:sldId id="334" r:id="rId51"/>
    <p:sldId id="328" r:id="rId52"/>
    <p:sldId id="333" r:id="rId53"/>
    <p:sldId id="336" r:id="rId54"/>
    <p:sldId id="337" r:id="rId55"/>
    <p:sldId id="323" r:id="rId56"/>
    <p:sldId id="287" r:id="rId57"/>
    <p:sldId id="307" r:id="rId58"/>
    <p:sldId id="310" r:id="rId59"/>
    <p:sldId id="311" r:id="rId60"/>
    <p:sldId id="308" r:id="rId61"/>
    <p:sldId id="324" r:id="rId62"/>
    <p:sldId id="277" r:id="rId63"/>
    <p:sldId id="318" r:id="rId64"/>
    <p:sldId id="31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B46A83-6F13-43A4-8032-92BFCE8BE971}">
          <p14:sldIdLst/>
        </p14:section>
        <p14:section name="Default Section" id="{D616C180-9615-4BF5-A11E-493CCBD54C6D}">
          <p14:sldIdLst>
            <p14:sldId id="258"/>
            <p14:sldId id="260"/>
          </p14:sldIdLst>
        </p14:section>
        <p14:section name="What is it" id="{FBD4DFAA-8431-4E0A-9617-EC366C6F8E91}">
          <p14:sldIdLst>
            <p14:sldId id="304"/>
            <p14:sldId id="284"/>
          </p14:sldIdLst>
        </p14:section>
        <p14:section name="Best Practices" id="{C978FB72-5519-4913-8176-5807B23737B0}">
          <p14:sldIdLst>
            <p14:sldId id="259"/>
          </p14:sldIdLst>
        </p14:section>
        <p14:section name="Reduce distraction" id="{78FD37BE-C4D2-4294-A0BD-8444D54BC7C5}">
          <p14:sldIdLst>
            <p14:sldId id="320"/>
            <p14:sldId id="317"/>
            <p14:sldId id="314"/>
            <p14:sldId id="289"/>
            <p14:sldId id="280"/>
            <p14:sldId id="264"/>
            <p14:sldId id="261"/>
          </p14:sldIdLst>
        </p14:section>
        <p14:section name="Proportions" id="{E69B7F92-079E-4554-85BF-566907EB4E76}">
          <p14:sldIdLst>
            <p14:sldId id="319"/>
            <p14:sldId id="263"/>
            <p14:sldId id="268"/>
          </p14:sldIdLst>
        </p14:section>
        <p14:section name="fixing bars" id="{71F93C2C-7C11-4C38-BE12-FFF81A387E75}">
          <p14:sldIdLst>
            <p14:sldId id="315"/>
            <p14:sldId id="271"/>
            <p14:sldId id="300"/>
            <p14:sldId id="297"/>
            <p14:sldId id="273"/>
            <p14:sldId id="272"/>
            <p14:sldId id="327"/>
          </p14:sldIdLst>
        </p14:section>
        <p14:section name="Fixing Lines" id="{864D450E-07E5-4515-B794-3B349B7356D2}">
          <p14:sldIdLst>
            <p14:sldId id="274"/>
            <p14:sldId id="298"/>
            <p14:sldId id="325"/>
            <p14:sldId id="276"/>
            <p14:sldId id="326"/>
            <p14:sldId id="301"/>
          </p14:sldIdLst>
        </p14:section>
        <p14:section name="Heatmaps" id="{94D655FD-7E06-4292-B52E-B15EB9E434FD}">
          <p14:sldIdLst>
            <p14:sldId id="331"/>
            <p14:sldId id="288"/>
            <p14:sldId id="292"/>
            <p14:sldId id="293"/>
            <p14:sldId id="294"/>
          </p14:sldIdLst>
        </p14:section>
        <p14:section name="Dashboards" id="{ED70EECF-E5BF-44EE-9447-968240361786}">
          <p14:sldIdLst>
            <p14:sldId id="321"/>
            <p14:sldId id="309"/>
            <p14:sldId id="313"/>
            <p14:sldId id="295"/>
            <p14:sldId id="296"/>
            <p14:sldId id="329"/>
            <p14:sldId id="330"/>
            <p14:sldId id="283"/>
          </p14:sldIdLst>
        </p14:section>
        <p14:section name="Controversy" id="{AD5B2E6D-5D7A-4FDF-A092-FBC91D94B82B}">
          <p14:sldIdLst>
            <p14:sldId id="322"/>
            <p14:sldId id="285"/>
            <p14:sldId id="302"/>
            <p14:sldId id="303"/>
            <p14:sldId id="305"/>
            <p14:sldId id="306"/>
            <p14:sldId id="332"/>
            <p14:sldId id="286"/>
            <p14:sldId id="334"/>
            <p14:sldId id="328"/>
            <p14:sldId id="333"/>
            <p14:sldId id="336"/>
            <p14:sldId id="337"/>
          </p14:sldIdLst>
        </p14:section>
        <p14:section name="My thoughts" id="{2D6411D3-44F9-469B-B1D0-8E8AF0356BD2}">
          <p14:sldIdLst>
            <p14:sldId id="323"/>
            <p14:sldId id="287"/>
            <p14:sldId id="307"/>
            <p14:sldId id="310"/>
            <p14:sldId id="311"/>
            <p14:sldId id="308"/>
          </p14:sldIdLst>
        </p14:section>
        <p14:section name="End" id="{3626B235-DB6F-4481-845B-7325FC03181E}">
          <p14:sldIdLst>
            <p14:sldId id="324"/>
            <p14:sldId id="277"/>
          </p14:sldIdLst>
        </p14:section>
        <p14:section name="Appendix" id="{6E69C01E-38AE-4B59-ABEA-DE1FE5F0DAA7}">
          <p14:sldIdLst>
            <p14:sldId id="318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60" d="100"/>
          <a:sy n="60" d="100"/>
        </p:scale>
        <p:origin x="8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0E92E-994B-40FF-8727-B07CAA12EA76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A05B2-6262-485B-8DC2-E3C22BCA5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chart isn’t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terrible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I wouldn’t put it in a presentation.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takeaway?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should I focus on?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8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90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the </a:t>
            </a:r>
            <a:r>
              <a:rPr lang="en-US" dirty="0" err="1"/>
              <a:t>desaturated</a:t>
            </a:r>
            <a:r>
              <a:rPr lang="en-US" baseline="0" dirty="0"/>
              <a:t> view shows that this chart wouldn’t </a:t>
            </a:r>
            <a:r>
              <a:rPr lang="en-US" b="1" baseline="0" dirty="0"/>
              <a:t>print</a:t>
            </a:r>
            <a:r>
              <a:rPr lang="en-US" baseline="0" dirty="0"/>
              <a:t> well in black &amp; white</a:t>
            </a:r>
          </a:p>
          <a:p>
            <a:endParaRPr lang="en-US" baseline="0" dirty="0"/>
          </a:p>
          <a:p>
            <a:r>
              <a:rPr lang="en-US" baseline="0" dirty="0"/>
              <a:t>I’m using </a:t>
            </a:r>
            <a:r>
              <a:rPr lang="en-US" b="1" baseline="0" dirty="0" err="1"/>
              <a:t>colorblindr</a:t>
            </a:r>
            <a:r>
              <a:rPr lang="en-US" baseline="0" dirty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98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consider</a:t>
            </a:r>
            <a:r>
              <a:rPr lang="en-US" baseline="0" dirty="0"/>
              <a:t> dashboards to be on a spectrum between exploratory and expository</a:t>
            </a:r>
          </a:p>
          <a:p>
            <a:endParaRPr lang="en-US" baseline="0" dirty="0"/>
          </a:p>
          <a:p>
            <a:r>
              <a:rPr lang="en-US" baseline="0" dirty="0"/>
              <a:t>I think there are opportunities for us to incorporate more expository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64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two dashboards use the same underlying data however</a:t>
            </a:r>
          </a:p>
          <a:p>
            <a:endParaRPr lang="en-US" dirty="0"/>
          </a:p>
          <a:p>
            <a:r>
              <a:rPr lang="en-US" dirty="0"/>
              <a:t>In the chart on the left:</a:t>
            </a:r>
          </a:p>
          <a:p>
            <a:r>
              <a:rPr lang="en-US" dirty="0"/>
              <a:t>- Insights</a:t>
            </a:r>
            <a:r>
              <a:rPr lang="en-US" baseline="0" dirty="0"/>
              <a:t> are not obvious</a:t>
            </a:r>
          </a:p>
          <a:p>
            <a:r>
              <a:rPr lang="en-US" baseline="0" dirty="0"/>
              <a:t>- User needs to form their own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50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 your audience to interact with as much of your dashboard as possible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29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are a lot of strong opinions on whether we should be using them.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people think it’s a fast and easy way to display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the other hand, discourse in the data </a:t>
            </a:r>
            <a:r>
              <a:rPr lang="en-US" dirty="0" err="1"/>
              <a:t>viz</a:t>
            </a:r>
            <a:r>
              <a:rPr lang="en-US" dirty="0"/>
              <a:t> community generally says that bar charts are better and here’s why: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9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Ok, pie charts. There are a lot of strong opinions on whether we should be using them. Many people think it’s a fast and easy way to display data. On the other hand, discourse in the data </a:t>
            </a:r>
            <a:r>
              <a:rPr lang="en-US" dirty="0" err="1"/>
              <a:t>viz</a:t>
            </a:r>
            <a:r>
              <a:rPr lang="en-US" dirty="0"/>
              <a:t> community generally says that bar charts are better and here’s why: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1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10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Excel has made it easy to create 3D graphs you should keep things 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59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charts can make it difficult to tell where the tops of the bars line up. For example, in the chart below, the fact that group A has a value of 10 in 2016 is hard to discern. At first glance, I would have guessed it was at a value of 8. This chart is very confusing to read and the take-away is not clear.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3D chart like the one on the left doesn’t add any more info that the ones on the right by being 3D.</a:t>
            </a:r>
            <a:br>
              <a:rPr lang="en-US" dirty="0"/>
            </a:b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let’s clean these up. The story these might be trying to show is that group D has decreased while the other groups have increased. There are two easy ways to show this story.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line chart is relatively straightforward as long as you don’t have a lot of intersecting lines. Notice the line for group D is thicker and darker than the other lines.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way to show this might be a grouped bar chart.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9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Hopefully this chart is clearer.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 away, the title is informing you of the take away: phone sales have risen to 4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chart is still there, I have put the bars in context of the other products, but by making the phone category a different, darker color, your eye should go right to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don’t need to know the exact values of each point.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just need to know that phones are fourth and there is a lot of work to do if I want it to reach first place ~1500.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76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my position on this, we need to revisit continuous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40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Break out the lines</a:t>
            </a:r>
            <a:br>
              <a:rPr lang="en-US" dirty="0"/>
            </a:br>
            <a:r>
              <a:rPr lang="en-US" dirty="0"/>
              <a:t>If audience complains that a month-to-month</a:t>
            </a:r>
            <a:r>
              <a:rPr lang="en-US" baseline="0" dirty="0"/>
              <a:t> comparison is hard, stack them.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25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as “intuitive” but also not as easy to draw</a:t>
            </a:r>
            <a:r>
              <a:rPr lang="en-US" baseline="0" dirty="0"/>
              <a:t> the wrong 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are familiar with the charts that have been available for decades</a:t>
            </a:r>
            <a:r>
              <a:rPr lang="en-US" baseline="0" dirty="0"/>
              <a:t> in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4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remember this chart?</a:t>
            </a:r>
          </a:p>
          <a:p>
            <a:endParaRPr lang="en-US" dirty="0"/>
          </a:p>
          <a:p>
            <a:r>
              <a:rPr lang="en-US" dirty="0"/>
              <a:t>I want to talk about how I got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8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Hopefully</a:t>
            </a:r>
            <a:r>
              <a:rPr lang="en-US" baseline="0" dirty="0"/>
              <a:t> you’ve noticed so far that these principles help with presentations as well. </a:t>
            </a:r>
          </a:p>
          <a:p>
            <a:endParaRPr lang="en-US" baseline="0" dirty="0"/>
          </a:p>
          <a:p>
            <a:r>
              <a:rPr lang="en-US" baseline="0" dirty="0"/>
              <a:t>These slides have the same information but their impact on the viewer is very different.</a:t>
            </a:r>
          </a:p>
          <a:p>
            <a:endParaRPr lang="en-US" baseline="0" dirty="0"/>
          </a:p>
          <a:p>
            <a:r>
              <a:rPr lang="en-US" baseline="0" dirty="0"/>
              <a:t>The risk of the slide on the left is that you will lose your audience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95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called the golden spiral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64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one I find most interesting is</a:t>
            </a:r>
            <a:r>
              <a:rPr lang="en-US" baseline="0" dirty="0"/>
              <a:t> the bones in our fingers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14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data from </a:t>
            </a:r>
            <a:r>
              <a:rPr lang="en-US" dirty="0" err="1"/>
              <a:t>roqci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6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very first thing I would do is to flip the chart so the x-axis doesn’t require me to tilt my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95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Removed grey background</a:t>
            </a:r>
          </a:p>
          <a:p>
            <a:endParaRPr lang="en-US" dirty="0"/>
          </a:p>
          <a:p>
            <a:r>
              <a:rPr lang="en-US" dirty="0"/>
              <a:t>Highlighted</a:t>
            </a:r>
            <a:r>
              <a:rPr lang="en-US" baseline="0" dirty="0"/>
              <a:t> the takeaway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8EB8B-B78C-4FCA-B737-0D9226F57E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6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0E852-56FA-4FBA-AE39-6B62A9B7F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BDC97-34DE-4B5B-8003-A8C053F38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1D948-0C42-4F2B-B3B4-3C5D3625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439A-23C7-4675-A4CA-DF02D5E9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29660-80A4-4D89-BF12-5DAB7565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9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6311-2175-4B8C-9A42-7EE7759EE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C1BE5-A99D-407F-A897-34D44CBFF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977D0-7BD5-4529-950F-7B0E6788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FD9F-C108-49D3-9450-6113118F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227F1-C156-4D31-ACDF-63F75C8F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3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D0C54-579C-4820-8E15-17079458F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E1142-22C5-41A7-8714-5FC2D557F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8DC69-C9A2-4C91-AC9A-7B27AD57E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DAC8D-53C7-4D2D-90E2-699DA496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917D4-12A6-4A66-B904-AC350B2C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48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6306" y="599304"/>
            <a:ext cx="5577591" cy="1207008"/>
          </a:xfrm>
        </p:spPr>
        <p:txBody>
          <a:bodyPr anchor="ctr"/>
          <a:lstStyle>
            <a:lvl1pPr algn="l">
              <a:defRPr sz="3600" cap="all" baseline="0">
                <a:solidFill>
                  <a:schemeClr val="accent1"/>
                </a:solidFill>
              </a:defRPr>
            </a:lvl1pPr>
          </a:lstStyle>
          <a:p>
            <a:r>
              <a:rPr lang="en-US" cap="all" baseline="0" dirty="0"/>
              <a:t>Click to add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6306" y="2001884"/>
            <a:ext cx="5577589" cy="497951"/>
          </a:xfrm>
        </p:spPr>
        <p:txBody>
          <a:bodyPr>
            <a:normAutofit/>
          </a:bodyPr>
          <a:lstStyle>
            <a:lvl1pPr marL="0" indent="0" algn="l">
              <a:buNone/>
              <a:defRPr sz="2800" b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96306" y="2764852"/>
            <a:ext cx="5577417" cy="404018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2610138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idx="1" hasCustomPrompt="1"/>
          </p:nvPr>
        </p:nvSpPr>
        <p:spPr>
          <a:xfrm>
            <a:off x="759019" y="1548714"/>
            <a:ext cx="10691531" cy="4408741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304800" y="6296816"/>
            <a:ext cx="4542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019" y="365127"/>
            <a:ext cx="10594781" cy="100647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1234823" y="4300907"/>
            <a:ext cx="3378200" cy="45421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917014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3" y="6217115"/>
            <a:ext cx="2283784" cy="476372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296816"/>
            <a:ext cx="454219" cy="365125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fld id="{AD40181A-01B0-4CB8-8614-1473649F67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45154" y="1543930"/>
            <a:ext cx="10708499" cy="105098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6958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7AD6-F9B5-406B-88BE-BA2793B5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7373A-01E3-4344-A08E-B8D9B4A6B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6FAE5-FEDB-4BC2-8587-0C3CF223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8185A-6909-40E1-B75D-A6B368642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4F1C-9F8F-4F10-8EE4-AA7E9C28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9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3D8E-6A12-418A-9F85-3A771351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BAEE9-3001-48F1-A739-FC3608CDD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DDBFD-1C4F-4432-87B5-6767FFAB9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21E7E-C146-462C-A6CA-6E1740DEB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71885-20C1-4A53-A332-2EE698FF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8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4A52E-F52A-4B4C-AD6C-1160FDAB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5419B-33C3-4701-80E7-062A82C12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7DD41-74BC-4ED8-9CE4-5A2F595D9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25EF1-C8EA-4655-91DD-78E3D907A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5F690-8D7D-4CE9-81D3-32D2783B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29C3A-8084-4AB5-9AB3-955F5554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88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BAEA-0816-406B-B966-0AB0F990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4ED96-F245-4997-8020-0A4684873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14493-721A-4195-A888-01ADAF781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9A987B-5AC2-40A3-9E66-3DE9F550B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09B76C-3842-4F2E-AFDE-BCA9C90828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7AEE8E-8030-40A2-9CB4-F5A0F002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9A763-2898-4044-B134-D1A257E78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99C91-14FD-4C54-BC7E-08C3C910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6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F682-6631-4304-8AC2-F4578F89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8D2E47-7C8F-40CC-98BE-1BA47831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300D9-79FA-4394-B31C-E024258B5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FF37E-BEB7-4578-A73E-B71523998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4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57EC2F-22F0-474E-BBA0-D06C7094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1D9E4-E017-445F-BE5D-496BB38D5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C165B-6A6E-420B-BD2B-3A8BBB6D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78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D0F9-CB47-43D3-A3D0-7489B316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6A39C-B921-4DEA-AAEF-C32B0BD72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6B924C-7A3A-4F61-917D-CC6FE994B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ECBF1-C575-40CB-B839-144B22C8D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A3599-9E01-47EC-B2D9-3AF6EE64B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A77C8-835B-4768-9991-3DC4F772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06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FBC5-07F6-4706-8C8D-05935F19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6AA3B-B442-4E2C-8B28-4B2A22EB6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E8394-7C11-4648-8C56-B58E702FC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65596-6EFB-4B46-82C5-68B6C7C27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4ABF4-C34F-4FBE-A958-970A3A054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841B16-2172-4BD7-818B-DEA84330F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4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E7A1E-C7D6-4993-8C27-2688E00C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1D735-B4BD-44C2-A2E6-8BE3B7D4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D7822-8F0A-4BF4-8DB7-CF3EE0FE6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EF6E8-40DB-4A30-A27A-9AB113E5DD1D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92BDA-1660-4D58-91FD-DC393F7CA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63F08-4B7D-49AF-9142-06E72DC8E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F5B7A-F155-454D-BEC5-E02C8BC1A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9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clauswilke/colorblindr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log.prototypr.io/dashboard-design-5-things-every-ux-designer-should-know-a85c4558d7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xdesign.cc/design-better-forms-96fadca0f49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jpeg"/><Relationship Id="rId4" Type="http://schemas.openxmlformats.org/officeDocument/2006/relationships/image" Target="../media/image1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tawrapper.de/dualaxis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blog.datawrapper.de/dualaxis/" TargetMode="Externa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tawrapper.de/dualaxi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tawrapper.de/dualaxi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3312714-3B83-A44C-97FA-4F4768D94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EA83DD6-E40A-CA4D-8CF5-3EA4888CA2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Principles and Best Practices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9A61DAB-4B0F-7845-ACD4-50C392853F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307" y="2764851"/>
            <a:ext cx="2148494" cy="865039"/>
          </a:xfrm>
        </p:spPr>
        <p:txBody>
          <a:bodyPr>
            <a:normAutofit/>
          </a:bodyPr>
          <a:lstStyle/>
          <a:p>
            <a:r>
              <a:rPr lang="en-US" sz="1800" dirty="0"/>
              <a:t>Jake Riley</a:t>
            </a:r>
          </a:p>
        </p:txBody>
      </p:sp>
    </p:spTree>
    <p:extLst>
      <p:ext uri="{BB962C8B-B14F-4D97-AF65-F5344CB8AC3E}">
        <p14:creationId xmlns:p14="http://schemas.microsoft.com/office/powerpoint/2010/main" val="505214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Help your audience: </a:t>
            </a:r>
            <a:r>
              <a:rPr lang="en-US" dirty="0"/>
              <a:t>modifications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help your audience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671" y="1371600"/>
            <a:ext cx="7721975" cy="4575537"/>
          </a:xfrm>
          <a:prstGeom prst="rect">
            <a:avLst/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2280671" y="1242200"/>
            <a:ext cx="7859941" cy="483433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76702" y="1562283"/>
            <a:ext cx="4768727" cy="1832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39897" y="1371600"/>
            <a:ext cx="2645211" cy="828972"/>
          </a:xfrm>
          <a:prstGeom prst="roundRect">
            <a:avLst>
              <a:gd name="adj" fmla="val 12598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Informative title: 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tell your audience what the takeaway is right away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640730" y="2142683"/>
            <a:ext cx="1121476" cy="363201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8734188" y="2172911"/>
            <a:ext cx="1028019" cy="36017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63145" y="3349089"/>
            <a:ext cx="1308016" cy="1042034"/>
          </a:xfrm>
          <a:prstGeom prst="roundRect">
            <a:avLst>
              <a:gd name="adj" fmla="val 988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Removed: </a:t>
            </a:r>
            <a:r>
              <a:rPr lang="en-US" sz="1400" dirty="0">
                <a:solidFill>
                  <a:schemeClr val="bg1"/>
                </a:solidFill>
              </a:rPr>
              <a:t>redundant since labels on axis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060050" y="5675496"/>
            <a:ext cx="5442592" cy="20993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376702" y="1878928"/>
            <a:ext cx="785576" cy="3734856"/>
          </a:xfrm>
          <a:prstGeom prst="roundRect">
            <a:avLst>
              <a:gd name="adj" fmla="val 8169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3162278" y="4409233"/>
            <a:ext cx="845851" cy="0"/>
          </a:xfrm>
          <a:prstGeom prst="line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585317" y="4504787"/>
            <a:ext cx="1" cy="1154693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34627" y="3583909"/>
            <a:ext cx="1734978" cy="1281589"/>
          </a:xfrm>
          <a:prstGeom prst="roundRect">
            <a:avLst>
              <a:gd name="adj" fmla="val 12156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Changed from </a:t>
            </a:r>
            <a:r>
              <a:rPr lang="en-US" sz="1600" b="1" dirty="0">
                <a:solidFill>
                  <a:schemeClr val="bg1"/>
                </a:solidFill>
              </a:rPr>
              <a:t>black to grey: </a:t>
            </a:r>
            <a:r>
              <a:rPr lang="en-US" sz="1400" dirty="0">
                <a:solidFill>
                  <a:schemeClr val="bg1"/>
                </a:solidFill>
              </a:rPr>
              <a:t>they provide context but aren’t the main focus</a:t>
            </a:r>
          </a:p>
        </p:txBody>
      </p:sp>
      <p:sp>
        <p:nvSpPr>
          <p:cNvPr id="22" name="Rounded Rectangle 21"/>
          <p:cNvSpPr/>
          <p:nvPr/>
        </p:nvSpPr>
        <p:spPr>
          <a:xfrm rot="1939935">
            <a:off x="5795913" y="2506232"/>
            <a:ext cx="382505" cy="957164"/>
          </a:xfrm>
          <a:prstGeom prst="roundRect">
            <a:avLst>
              <a:gd name="adj" fmla="val 8169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</a:endParaRPr>
          </a:p>
        </p:txBody>
      </p:sp>
      <p:cxnSp>
        <p:nvCxnSpPr>
          <p:cNvPr id="23" name="Straight Connector 22"/>
          <p:cNvCxnSpPr>
            <a:endCxn id="22" idx="3"/>
          </p:cNvCxnSpPr>
          <p:nvPr/>
        </p:nvCxnSpPr>
        <p:spPr>
          <a:xfrm flipH="1" flipV="1">
            <a:off x="6148767" y="3092178"/>
            <a:ext cx="130617" cy="168233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33605" y="3244519"/>
            <a:ext cx="1393392" cy="1051561"/>
          </a:xfrm>
          <a:prstGeom prst="roundRect">
            <a:avLst>
              <a:gd name="adj" fmla="val 11339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Removed: </a:t>
            </a:r>
            <a:br>
              <a:rPr lang="en-US" sz="1600" b="1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nice to know, but distracts from the story</a:t>
            </a:r>
          </a:p>
        </p:txBody>
      </p:sp>
    </p:spTree>
    <p:extLst>
      <p:ext uri="{BB962C8B-B14F-4D97-AF65-F5344CB8AC3E}">
        <p14:creationId xmlns:p14="http://schemas.microsoft.com/office/powerpoint/2010/main" val="48316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Help your audience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help your audience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6" y="1741635"/>
            <a:ext cx="5797114" cy="3272447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166" y="1741636"/>
            <a:ext cx="5264037" cy="327244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649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Not just for data </a:t>
            </a:r>
            <a:r>
              <a:rPr lang="en-US" b="0" dirty="0" err="1"/>
              <a:t>viz</a:t>
            </a:r>
            <a:endParaRPr lang="en-US" b="0" dirty="0"/>
          </a:p>
        </p:txBody>
      </p:sp>
      <p:grpSp>
        <p:nvGrpSpPr>
          <p:cNvPr id="8" name="Group 7"/>
          <p:cNvGrpSpPr/>
          <p:nvPr/>
        </p:nvGrpSpPr>
        <p:grpSpPr>
          <a:xfrm>
            <a:off x="128854" y="1803685"/>
            <a:ext cx="11951859" cy="4061406"/>
            <a:chOff x="437721" y="1329338"/>
            <a:chExt cx="10252057" cy="3019427"/>
          </a:xfrm>
        </p:grpSpPr>
        <p:sp>
          <p:nvSpPr>
            <p:cNvPr id="9" name="TextBox 8"/>
            <p:cNvSpPr txBox="1"/>
            <p:nvPr/>
          </p:nvSpPr>
          <p:spPr>
            <a:xfrm>
              <a:off x="437721" y="1329338"/>
              <a:ext cx="5070457" cy="3019426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lIns="182880" tIns="137160" rtlCol="0">
              <a:noAutofit/>
            </a:bodyPr>
            <a:lstStyle/>
            <a:p>
              <a:r>
                <a:rPr lang="en-US" sz="2800" b="1" dirty="0"/>
                <a:t>Here is a lot of text on a slide</a:t>
              </a:r>
            </a:p>
            <a:p>
              <a:endParaRPr lang="en-US" dirty="0"/>
            </a:p>
            <a:p>
              <a:r>
                <a:rPr lang="en-US" dirty="0"/>
                <a:t>Here is some advice I would like to share with you: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First, adjust font color and bold text to highlight the main point of each phrase</a:t>
              </a:r>
            </a:p>
            <a:p>
              <a:pPr marL="628650" lvl="2" indent="-171450">
                <a:buFont typeface="Arial" panose="020B0604020202020204" pitchFamily="34" charset="0"/>
                <a:buChar char="•"/>
              </a:pPr>
              <a:r>
                <a:rPr lang="en-US" dirty="0"/>
                <a:t>This will help your audience focus on each point without getting lost in the paragraphs of text</a:t>
              </a:r>
            </a:p>
            <a:p>
              <a:pPr marL="171450" lvl="1" indent="-171450">
                <a:buFont typeface="Arial" panose="020B0604020202020204" pitchFamily="34" charset="0"/>
                <a:buChar char="•"/>
              </a:pPr>
              <a:r>
                <a:rPr lang="en-US" dirty="0"/>
                <a:t>Second, say more with less by using pictures and shorter sentences will help your audience stay focused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dirty="0"/>
                <a:t>Third, space things out so the text doesn’t run together</a:t>
              </a:r>
            </a:p>
            <a:p>
              <a:r>
                <a:rPr lang="en-US" dirty="0"/>
                <a:t>Everything is black and nothing stands out.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19321" y="1329338"/>
              <a:ext cx="5070457" cy="3019427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lIns="182880" tIns="137160" rtlCol="0">
              <a:noAutofit/>
            </a:bodyPr>
            <a:lstStyle/>
            <a:p>
              <a:r>
                <a:rPr lang="en-US" sz="2800" dirty="0">
                  <a:solidFill>
                    <a:srgbClr val="3E9CC9"/>
                  </a:solidFill>
                </a:rPr>
                <a:t>This slide is easy to follow</a:t>
              </a:r>
            </a:p>
            <a:p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Using these tips will help your audience stay focused:</a:t>
              </a:r>
              <a:b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Adjust </a:t>
              </a:r>
              <a:r>
                <a:rPr lang="en-US" b="1" dirty="0">
                  <a:solidFill>
                    <a:srgbClr val="3E9CC9"/>
                  </a:solidFill>
                </a:rPr>
                <a:t>font color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and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b="1" dirty="0">
                  <a:solidFill>
                    <a:srgbClr val="3E9CC9"/>
                  </a:solidFill>
                </a:rPr>
                <a:t>bold text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 highlight the main point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114300" lvl="1" indent="-1143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Use </a:t>
              </a:r>
              <a:r>
                <a:rPr lang="en-US" b="1" dirty="0">
                  <a:solidFill>
                    <a:srgbClr val="3E9CC9"/>
                  </a:solidFill>
                </a:rPr>
                <a:t>pictures</a:t>
              </a:r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and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b="1" dirty="0">
                  <a:solidFill>
                    <a:srgbClr val="3E9CC9"/>
                  </a:solidFill>
                </a:rPr>
                <a:t>shorter sentences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to say more with less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Add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b="1" dirty="0">
                  <a:solidFill>
                    <a:srgbClr val="3E9CC9"/>
                  </a:solidFill>
                </a:rPr>
                <a:t>space between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each points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99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your chart is too stretched or too squished, the story will be hard to see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Proportions matter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golden ratio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6" b="11831"/>
          <a:stretch/>
        </p:blipFill>
        <p:spPr>
          <a:xfrm>
            <a:off x="5070349" y="3753084"/>
            <a:ext cx="6986502" cy="144313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6" name="Content Placeholder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7" t="2024" b="5501"/>
          <a:stretch/>
        </p:blipFill>
        <p:spPr>
          <a:xfrm>
            <a:off x="1059404" y="2686050"/>
            <a:ext cx="3710560" cy="364866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441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19182" y="5567423"/>
            <a:ext cx="500332" cy="42930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19182" y="2220418"/>
            <a:ext cx="326711" cy="334700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59019" y="1336936"/>
            <a:ext cx="10691531" cy="466840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3E9CC9"/>
                </a:solidFill>
              </a:rPr>
              <a:t>1 : 1.6</a:t>
            </a:r>
            <a:r>
              <a:rPr lang="en-US" dirty="0"/>
              <a:t>1803398875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	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0 + 1 = 1</a:t>
            </a:r>
          </a:p>
          <a:p>
            <a:pPr marL="0" indent="0">
              <a:buNone/>
            </a:pPr>
            <a:r>
              <a:rPr lang="en-US" dirty="0"/>
              <a:t>1 + 1 = 2</a:t>
            </a:r>
          </a:p>
          <a:p>
            <a:pPr marL="0" indent="0">
              <a:buNone/>
            </a:pPr>
            <a:r>
              <a:rPr lang="en-US" dirty="0"/>
              <a:t>1 + 2 = 3</a:t>
            </a:r>
          </a:p>
          <a:p>
            <a:pPr marL="0" indent="0">
              <a:buNone/>
            </a:pPr>
            <a:r>
              <a:rPr lang="en-US" dirty="0"/>
              <a:t>2 + 3 = 5</a:t>
            </a:r>
          </a:p>
          <a:p>
            <a:pPr marL="0" indent="0">
              <a:buNone/>
            </a:pPr>
            <a:r>
              <a:rPr lang="en-US" dirty="0"/>
              <a:t>3 + 5 = 8</a:t>
            </a:r>
          </a:p>
          <a:p>
            <a:pPr marL="0" indent="0">
              <a:buNone/>
            </a:pPr>
            <a:r>
              <a:rPr lang="en-US" dirty="0"/>
              <a:t>5 + 8 = 13</a:t>
            </a:r>
          </a:p>
          <a:p>
            <a:pPr marL="0" indent="0">
              <a:buNone/>
            </a:pPr>
            <a:r>
              <a:rPr lang="en-US" dirty="0"/>
              <a:t>8 + 13 = 21</a:t>
            </a:r>
          </a:p>
          <a:p>
            <a:pPr marL="0" indent="0">
              <a:buNone/>
            </a:pPr>
            <a:r>
              <a:rPr lang="en-US" dirty="0"/>
              <a:t>13 + 21 = 34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Golden Ratio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golden ratio</a:t>
            </a:r>
          </a:p>
        </p:txBody>
      </p:sp>
      <p:sp>
        <p:nvSpPr>
          <p:cNvPr id="2" name="AutoShape 2" descr="In the golden ratio, a + b is to a as a is to b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85234" y="1622018"/>
            <a:ext cx="263629" cy="37849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5400000">
            <a:off x="7156778" y="3916893"/>
            <a:ext cx="263629" cy="365150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5400000">
            <a:off x="10195634" y="4596598"/>
            <a:ext cx="263629" cy="22920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ttps://cdn.mos.cms.futurecdn.net/YW7UFLSvuZySonnVxErBJR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3" b="4818"/>
          <a:stretch/>
        </p:blipFill>
        <p:spPr bwMode="auto">
          <a:xfrm>
            <a:off x="4615623" y="1518576"/>
            <a:ext cx="6961507" cy="44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00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8" grpId="0" uiExpand="1" build="p"/>
      <p:bldP spid="12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6140" y="1207174"/>
            <a:ext cx="3081750" cy="205568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… and it is everywhere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golden ratio</a:t>
            </a:r>
          </a:p>
        </p:txBody>
      </p:sp>
      <p:pic>
        <p:nvPicPr>
          <p:cNvPr id="2050" name="Picture 2" descr="Image result for golden ratio exampl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3" r="28077"/>
          <a:stretch/>
        </p:blipFill>
        <p:spPr bwMode="auto">
          <a:xfrm>
            <a:off x="420426" y="1360236"/>
            <a:ext cx="1738451" cy="162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upload.wikimedia.org/wikipedia/commons/thumb/4/4f/Aeonium_tabuliforme.jpg/800px-Aeonium_tabuliform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06" y="3321744"/>
            <a:ext cx="2110303" cy="30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18800" y="4019209"/>
            <a:ext cx="2100791" cy="1398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579" y="2400240"/>
            <a:ext cx="1969491" cy="1102915"/>
          </a:xfrm>
          <a:prstGeom prst="rect">
            <a:avLst/>
          </a:prstGeom>
        </p:spPr>
      </p:pic>
      <p:pic>
        <p:nvPicPr>
          <p:cNvPr id="2058" name="Picture 10" descr="Image result for golden ratio galax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83767" y="3903352"/>
            <a:ext cx="2393580" cy="192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r="51899"/>
          <a:stretch/>
        </p:blipFill>
        <p:spPr>
          <a:xfrm rot="5400000">
            <a:off x="497908" y="3780070"/>
            <a:ext cx="2793271" cy="1876619"/>
          </a:xfrm>
          <a:prstGeom prst="rect">
            <a:avLst/>
          </a:prstGeom>
        </p:spPr>
      </p:pic>
      <p:pic>
        <p:nvPicPr>
          <p:cNvPr id="2060" name="Picture 12" descr="Image result for golden ratio hurrican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959" y="3680162"/>
            <a:ext cx="2777097" cy="216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1265" y="1137305"/>
            <a:ext cx="1825317" cy="1175294"/>
          </a:xfrm>
          <a:prstGeom prst="rect">
            <a:avLst/>
          </a:prstGeom>
        </p:spPr>
      </p:pic>
      <p:pic>
        <p:nvPicPr>
          <p:cNvPr id="2062" name="Picture 14" descr="Image result for golden ratio logo design toyot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153" y="1179964"/>
            <a:ext cx="1569013" cy="195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3"/>
          <a:srcRect l="10000" t="4167" r="10000" b="5060"/>
          <a:stretch/>
        </p:blipFill>
        <p:spPr>
          <a:xfrm>
            <a:off x="9137691" y="1548607"/>
            <a:ext cx="2666013" cy="16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1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put these principles into practice</a:t>
            </a:r>
          </a:p>
        </p:txBody>
      </p:sp>
    </p:spTree>
    <p:extLst>
      <p:ext uri="{BB962C8B-B14F-4D97-AF65-F5344CB8AC3E}">
        <p14:creationId xmlns:p14="http://schemas.microsoft.com/office/powerpoint/2010/main" val="2986728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23" y="1924840"/>
            <a:ext cx="8229617" cy="3657607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Bar charts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23" y="1924840"/>
            <a:ext cx="8229617" cy="3657607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Bar charts: </a:t>
            </a:r>
            <a:r>
              <a:rPr lang="en-US" dirty="0"/>
              <a:t>flip categorical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23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23" y="1924840"/>
            <a:ext cx="8229617" cy="3657607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Bar charts: </a:t>
            </a:r>
            <a:r>
              <a:rPr lang="en-US" dirty="0"/>
              <a:t>reduce distraction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0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59019" y="1548714"/>
            <a:ext cx="4712867" cy="5131486"/>
          </a:xfrm>
        </p:spPr>
        <p:txBody>
          <a:bodyPr>
            <a:normAutofit/>
          </a:bodyPr>
          <a:lstStyle/>
          <a:p>
            <a:r>
              <a:rPr lang="en-US" dirty="0"/>
              <a:t>What is data visualization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Best practices</a:t>
            </a:r>
          </a:p>
          <a:p>
            <a:endParaRPr lang="en-US" dirty="0"/>
          </a:p>
          <a:p>
            <a:r>
              <a:rPr lang="en-US" dirty="0"/>
              <a:t>Dashboards</a:t>
            </a:r>
          </a:p>
          <a:p>
            <a:endParaRPr lang="en-US" dirty="0"/>
          </a:p>
          <a:p>
            <a:r>
              <a:rPr lang="en-US" dirty="0"/>
              <a:t>Controversies</a:t>
            </a:r>
          </a:p>
          <a:p>
            <a:endParaRPr lang="en-US" dirty="0"/>
          </a:p>
          <a:p>
            <a:r>
              <a:rPr lang="en-US" dirty="0"/>
              <a:t>My thoughts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33342" y="3718104"/>
            <a:ext cx="38898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E9CC9"/>
                </a:solidFill>
              </a:rPr>
              <a:t>Please ask questions as they come up</a:t>
            </a:r>
          </a:p>
        </p:txBody>
      </p:sp>
      <p:pic>
        <p:nvPicPr>
          <p:cNvPr id="1026" name="Picture 2" descr="Image result for raise your han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37"/>
          <a:stretch/>
        </p:blipFill>
        <p:spPr bwMode="auto">
          <a:xfrm>
            <a:off x="5331733" y="4726215"/>
            <a:ext cx="7072539" cy="260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57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984" y="1655210"/>
            <a:ext cx="8229617" cy="3657607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Bar charts:</a:t>
            </a:r>
            <a:r>
              <a:rPr lang="en-US" dirty="0"/>
              <a:t> help your audience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98524" y="1728101"/>
            <a:ext cx="5937810" cy="687596"/>
          </a:xfrm>
          <a:prstGeom prst="roundRect">
            <a:avLst/>
          </a:prstGeom>
          <a:solidFill>
            <a:srgbClr val="FFFF7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04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41" y="1170684"/>
            <a:ext cx="8229617" cy="5486411"/>
          </a:xfrm>
          <a:prstGeom prst="rect">
            <a:avLst/>
          </a:prstGeom>
        </p:spPr>
      </p:pic>
      <p:pic>
        <p:nvPicPr>
          <p:cNvPr id="9" name="Picture 6" descr="https://cdn.mos.cms.futurecdn.net/YW7UFLSvuZySonnVxErBJR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3" r="9733" b="18326"/>
          <a:stretch/>
        </p:blipFill>
        <p:spPr bwMode="auto">
          <a:xfrm>
            <a:off x="2844800" y="1918209"/>
            <a:ext cx="6484424" cy="423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Bar charts: </a:t>
            </a:r>
            <a:r>
              <a:rPr lang="en-US" dirty="0"/>
              <a:t>golden ratio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319964" y="4074159"/>
            <a:ext cx="1500196" cy="518161"/>
          </a:xfrm>
          <a:prstGeom prst="roundRect">
            <a:avLst/>
          </a:prstGeom>
          <a:solidFill>
            <a:srgbClr val="FFFF7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16" y="1793630"/>
            <a:ext cx="5857115" cy="3904744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3" y="2675117"/>
            <a:ext cx="5857115" cy="2603162"/>
          </a:xfr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Bar charts: </a:t>
            </a:r>
            <a:r>
              <a:rPr lang="en-US" dirty="0"/>
              <a:t>comparison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76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87" y="1549400"/>
            <a:ext cx="4408488" cy="4408488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Spaghetti charts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70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87" y="1549400"/>
            <a:ext cx="4408488" cy="4408488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Spaghetti charts: </a:t>
            </a:r>
            <a:r>
              <a:rPr lang="en-US" dirty="0"/>
              <a:t>reduce distraction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22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487" y="1549400"/>
            <a:ext cx="4408488" cy="4408488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Spaghetti charts:</a:t>
            </a:r>
            <a:r>
              <a:rPr lang="en-US" dirty="0"/>
              <a:t> help your audience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352083" y="1687864"/>
            <a:ext cx="3020989" cy="569200"/>
          </a:xfrm>
          <a:prstGeom prst="roundRect">
            <a:avLst/>
          </a:prstGeom>
          <a:solidFill>
            <a:srgbClr val="FFFF7F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814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Spaghetti charts:</a:t>
            </a:r>
            <a:r>
              <a:rPr lang="en-US" dirty="0"/>
              <a:t> golden ratio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 rot="16200000">
            <a:off x="-1167688" y="4252788"/>
            <a:ext cx="3262946" cy="435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15" y="1548967"/>
            <a:ext cx="6612732" cy="4408488"/>
          </a:xfrm>
          <a:prstGeom prst="rect">
            <a:avLst/>
          </a:prstGeom>
        </p:spPr>
      </p:pic>
      <p:pic>
        <p:nvPicPr>
          <p:cNvPr id="12" name="Picture 6" descr="https://cdn.mos.cms.futurecdn.net/YW7UFLSvuZySonnVxErBJR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0" r="9733" b="17384"/>
          <a:stretch/>
        </p:blipFill>
        <p:spPr bwMode="auto">
          <a:xfrm>
            <a:off x="2661920" y="2037144"/>
            <a:ext cx="5902959" cy="360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233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1" y="1371600"/>
            <a:ext cx="4408488" cy="4408488"/>
          </a:xfr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Spaghetti charts:</a:t>
            </a:r>
            <a:r>
              <a:rPr lang="en-US" dirty="0"/>
              <a:t> comparison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 rot="16200000">
            <a:off x="-1167688" y="4252788"/>
            <a:ext cx="3262946" cy="435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23" y="1371600"/>
            <a:ext cx="6612732" cy="4408488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4249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Spaghetti charts: </a:t>
            </a:r>
            <a:r>
              <a:rPr lang="en-US" dirty="0"/>
              <a:t>separate them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" t="5523" b="10317"/>
          <a:stretch/>
        </p:blipFill>
        <p:spPr>
          <a:xfrm>
            <a:off x="820066" y="2450592"/>
            <a:ext cx="10472686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82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8217" y="4337517"/>
            <a:ext cx="8308781" cy="1656883"/>
          </a:xfrm>
        </p:spPr>
        <p:txBody>
          <a:bodyPr/>
          <a:lstStyle/>
          <a:p>
            <a:r>
              <a:rPr lang="en-US" dirty="0"/>
              <a:t>Strong colors will </a:t>
            </a:r>
            <a:r>
              <a:rPr lang="en-US" b="1" dirty="0">
                <a:solidFill>
                  <a:srgbClr val="3E9CC9"/>
                </a:solidFill>
              </a:rPr>
              <a:t>fight for </a:t>
            </a:r>
            <a:r>
              <a:rPr lang="en-US" dirty="0"/>
              <a:t>your user’s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3E9CC9"/>
                </a:solidFill>
              </a:rPr>
              <a:t>attention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rgbClr val="3E9CC9"/>
                </a:solidFill>
              </a:rPr>
              <a:t>Not everyone can </a:t>
            </a:r>
            <a:r>
              <a:rPr lang="en-US" dirty="0"/>
              <a:t>see the story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3E9CC9"/>
                </a:solidFill>
              </a:rPr>
              <a:t>Spaghetti charts: </a:t>
            </a:r>
            <a:r>
              <a:rPr lang="en-US" dirty="0" err="1">
                <a:solidFill>
                  <a:srgbClr val="3E9CC9"/>
                </a:solidFill>
              </a:rPr>
              <a:t>heatmaps</a:t>
            </a:r>
            <a:endParaRPr lang="en-US" dirty="0">
              <a:solidFill>
                <a:srgbClr val="3E9CC9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r="4891" b="59694"/>
          <a:stretch/>
        </p:blipFill>
        <p:spPr>
          <a:xfrm>
            <a:off x="681386" y="1633467"/>
            <a:ext cx="10352336" cy="21349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844062">
            <a:off x="3455398" y="1862814"/>
            <a:ext cx="50351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BEWARE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7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9019" y="1548714"/>
            <a:ext cx="11221314" cy="4408741"/>
          </a:xfrm>
        </p:spPr>
        <p:txBody>
          <a:bodyPr/>
          <a:lstStyle/>
          <a:p>
            <a:r>
              <a:rPr lang="en-US" i="1" dirty="0"/>
              <a:t>“Data visualization is the </a:t>
            </a:r>
            <a:r>
              <a:rPr lang="en-US" b="1" i="1" dirty="0">
                <a:solidFill>
                  <a:srgbClr val="3E9CC9"/>
                </a:solidFill>
              </a:rPr>
              <a:t>graphic representation of data</a:t>
            </a:r>
            <a:r>
              <a:rPr lang="en-US" i="1" dirty="0"/>
              <a:t>. It involves producing images that </a:t>
            </a:r>
            <a:r>
              <a:rPr lang="en-US" b="1" i="1" dirty="0">
                <a:solidFill>
                  <a:srgbClr val="3E9CC9"/>
                </a:solidFill>
              </a:rPr>
              <a:t>communicate relationships </a:t>
            </a:r>
            <a:r>
              <a:rPr lang="en-US" i="1" dirty="0"/>
              <a:t>among the represented data </a:t>
            </a:r>
            <a:r>
              <a:rPr lang="en-US" b="1" i="1" dirty="0">
                <a:solidFill>
                  <a:srgbClr val="3E9CC9"/>
                </a:solidFill>
              </a:rPr>
              <a:t>to viewers </a:t>
            </a:r>
            <a:r>
              <a:rPr lang="en-US" i="1" dirty="0"/>
              <a:t>of the images.” - Wikipedia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is data visualization?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02" y="3335782"/>
            <a:ext cx="4443836" cy="12847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92" y="3335782"/>
            <a:ext cx="4443836" cy="12847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720" y="4932322"/>
            <a:ext cx="4443836" cy="12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1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 txBox="1">
            <a:spLocks/>
          </p:cNvSpPr>
          <p:nvPr/>
        </p:nvSpPr>
        <p:spPr>
          <a:xfrm>
            <a:off x="759019" y="1097864"/>
            <a:ext cx="8486581" cy="5119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rgbClr val="6F5E4D"/>
              </a:solidFill>
            </a:endParaRPr>
          </a:p>
          <a:p>
            <a:r>
              <a:rPr lang="en-US" sz="2400" b="1" dirty="0">
                <a:solidFill>
                  <a:srgbClr val="3E9CC9"/>
                </a:solidFill>
              </a:rPr>
              <a:t>10%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/>
              <a:t>of men are </a:t>
            </a:r>
            <a:r>
              <a:rPr lang="en-US" sz="2400" b="1" dirty="0">
                <a:solidFill>
                  <a:srgbClr val="3E9CC9"/>
                </a:solidFill>
              </a:rPr>
              <a:t>colorblind</a:t>
            </a:r>
          </a:p>
          <a:p>
            <a:endParaRPr lang="en-US" sz="2400" b="1" dirty="0">
              <a:solidFill>
                <a:srgbClr val="3E9CC9"/>
              </a:solidFill>
            </a:endParaRPr>
          </a:p>
          <a:p>
            <a:endParaRPr lang="en-US" sz="2400" b="1" dirty="0">
              <a:solidFill>
                <a:srgbClr val="3E9CC9"/>
              </a:solidFill>
            </a:endParaRPr>
          </a:p>
          <a:p>
            <a:endParaRPr lang="en-US" sz="2400" b="1" dirty="0">
              <a:solidFill>
                <a:srgbClr val="3E9CC9"/>
              </a:solidFill>
            </a:endParaRPr>
          </a:p>
          <a:p>
            <a:endParaRPr lang="en-US" sz="2400" b="1" dirty="0">
              <a:solidFill>
                <a:srgbClr val="3E9CC9"/>
              </a:solidFill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There is </a:t>
            </a:r>
            <a:r>
              <a:rPr lang="en-US" sz="2400" b="1" dirty="0">
                <a:solidFill>
                  <a:srgbClr val="3E9CC9"/>
                </a:solidFill>
              </a:rPr>
              <a:t>no excuse </a:t>
            </a:r>
            <a:r>
              <a:rPr lang="en-US" sz="2400" dirty="0"/>
              <a:t>not to aim for accessibility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9019" y="2590115"/>
            <a:ext cx="4244781" cy="2680385"/>
          </a:xfrm>
        </p:spPr>
        <p:txBody>
          <a:bodyPr>
            <a:noAutofit/>
          </a:bodyPr>
          <a:lstStyle/>
          <a:p>
            <a:r>
              <a:rPr lang="en-US" sz="2400" dirty="0"/>
              <a:t>There are </a:t>
            </a:r>
            <a:r>
              <a:rPr lang="en-US" sz="2400" b="1" dirty="0">
                <a:solidFill>
                  <a:srgbClr val="3E9CC9"/>
                </a:solidFill>
              </a:rPr>
              <a:t>3 colorblind people in CHQA </a:t>
            </a:r>
            <a:br>
              <a:rPr lang="en-US" sz="2400" b="1" dirty="0">
                <a:solidFill>
                  <a:srgbClr val="3E9CC9"/>
                </a:solidFill>
              </a:rPr>
            </a:br>
            <a:r>
              <a:rPr lang="en-US" sz="2400" dirty="0"/>
              <a:t>(that I know of)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2400" dirty="0"/>
              <a:t>Traffic-light colors are </a:t>
            </a:r>
            <a:r>
              <a:rPr lang="en-US" sz="2400" b="1" dirty="0">
                <a:solidFill>
                  <a:srgbClr val="3E9CC9"/>
                </a:solidFill>
              </a:rPr>
              <a:t>only popular because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3E9CC9"/>
                </a:solidFill>
              </a:rPr>
              <a:t>they are familiar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3E9CC9"/>
                </a:solidFill>
              </a:rPr>
              <a:t>Heatmaps</a:t>
            </a:r>
            <a:r>
              <a:rPr lang="en-US" b="0" dirty="0">
                <a:solidFill>
                  <a:srgbClr val="3E9CC9"/>
                </a:solidFill>
              </a:rPr>
              <a:t>: </a:t>
            </a:r>
            <a:r>
              <a:rPr lang="en-US" dirty="0">
                <a:solidFill>
                  <a:srgbClr val="3E9CC9"/>
                </a:solidFill>
              </a:rPr>
              <a:t>accessibility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r="4891" b="8055"/>
          <a:stretch/>
        </p:blipFill>
        <p:spPr>
          <a:xfrm>
            <a:off x="5041899" y="1789330"/>
            <a:ext cx="7150101" cy="36312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45600" y="5627453"/>
            <a:ext cx="2887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https://github.com/clauswilke/colorblindr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44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3E9CC9"/>
                </a:solidFill>
              </a:rPr>
              <a:t>Heatmaps</a:t>
            </a:r>
            <a:r>
              <a:rPr lang="en-US" b="0" dirty="0">
                <a:solidFill>
                  <a:srgbClr val="3E9CC9"/>
                </a:solidFill>
              </a:rPr>
              <a:t>: </a:t>
            </a:r>
            <a:r>
              <a:rPr lang="en-US" dirty="0">
                <a:solidFill>
                  <a:srgbClr val="3E9CC9"/>
                </a:solidFill>
              </a:rPr>
              <a:t>highlight the good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00" y="1371600"/>
            <a:ext cx="8229617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88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69" y="1371600"/>
            <a:ext cx="7935279" cy="44084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3E9CC9"/>
                </a:solidFill>
              </a:rPr>
              <a:t>Heatmaps</a:t>
            </a:r>
            <a:r>
              <a:rPr lang="en-US" b="0" dirty="0">
                <a:solidFill>
                  <a:srgbClr val="3E9CC9"/>
                </a:solidFill>
              </a:rPr>
              <a:t>: </a:t>
            </a:r>
            <a:r>
              <a:rPr lang="en-US" dirty="0">
                <a:solidFill>
                  <a:srgbClr val="3E9CC9"/>
                </a:solidFill>
              </a:rPr>
              <a:t>highlight the bad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751996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9019" y="1548715"/>
            <a:ext cx="10691531" cy="798246"/>
          </a:xfrm>
        </p:spPr>
        <p:txBody>
          <a:bodyPr/>
          <a:lstStyle/>
          <a:p>
            <a:r>
              <a:rPr lang="en-US" dirty="0"/>
              <a:t>Keep in mind: nearly everyone can see </a:t>
            </a:r>
            <a:r>
              <a:rPr lang="en-US" b="1" dirty="0">
                <a:solidFill>
                  <a:srgbClr val="FF9900"/>
                </a:solidFill>
              </a:rPr>
              <a:t>orange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blue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Heatmaps</a:t>
            </a:r>
            <a:r>
              <a:rPr lang="en-US" b="0" dirty="0"/>
              <a:t>: </a:t>
            </a:r>
            <a:r>
              <a:rPr lang="en-US" dirty="0"/>
              <a:t>universal colors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accessibility</a:t>
            </a:r>
          </a:p>
        </p:txBody>
      </p:sp>
      <p:pic>
        <p:nvPicPr>
          <p:cNvPr id="3074" name="Picture 2" descr="Image result for colorblind differe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19" y="2264877"/>
            <a:ext cx="11212443" cy="322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78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409841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033111" y="2578385"/>
            <a:ext cx="3572912" cy="1754392"/>
          </a:xfrm>
          <a:prstGeom prst="roundRect">
            <a:avLst>
              <a:gd name="adj" fmla="val 1206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39493" y="2578385"/>
            <a:ext cx="3714307" cy="160561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Expository</a:t>
            </a:r>
          </a:p>
          <a:p>
            <a:pPr marL="0" indent="0" algn="ctr">
              <a:buNone/>
            </a:pPr>
            <a:r>
              <a:rPr lang="en-US" dirty="0"/>
              <a:t>Static</a:t>
            </a:r>
          </a:p>
          <a:p>
            <a:pPr marL="0" indent="0" algn="ctr">
              <a:buNone/>
            </a:pPr>
            <a:r>
              <a:rPr lang="en-US" dirty="0"/>
              <a:t>Conclusions obvious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Two types of dashboards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917802" y="2711325"/>
            <a:ext cx="3688221" cy="1924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Exploratory</a:t>
            </a:r>
          </a:p>
          <a:p>
            <a:pPr marL="0" indent="0" algn="ctr">
              <a:buNone/>
            </a:pPr>
            <a:r>
              <a:rPr lang="en-US" dirty="0"/>
              <a:t>Dynamic </a:t>
            </a:r>
          </a:p>
          <a:p>
            <a:pPr marL="0" indent="0" algn="ctr">
              <a:buNone/>
            </a:pPr>
            <a:r>
              <a:rPr lang="en-US" dirty="0"/>
              <a:t>Drilldown &amp; filter data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669496" y="2264723"/>
            <a:ext cx="6773826" cy="297735"/>
            <a:chOff x="2669496" y="2264723"/>
            <a:chExt cx="6773826" cy="29773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669496" y="2413590"/>
              <a:ext cx="6773826" cy="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18329" y="2264723"/>
              <a:ext cx="0" cy="29773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367162" y="2264723"/>
              <a:ext cx="0" cy="29773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215995" y="2264723"/>
              <a:ext cx="0" cy="29773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64828" y="2264723"/>
              <a:ext cx="0" cy="29773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913661" y="2264723"/>
              <a:ext cx="0" cy="29773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62494" y="2264723"/>
              <a:ext cx="0" cy="29773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611327" y="2264723"/>
              <a:ext cx="0" cy="29773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9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0.54336 0.000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289" r="14025"/>
          <a:stretch/>
        </p:blipFill>
        <p:spPr>
          <a:xfrm>
            <a:off x="2960913" y="1477217"/>
            <a:ext cx="5602515" cy="44260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Goals of a dashboard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8762" y="6284428"/>
            <a:ext cx="7869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https://blog.prototypr.io/dashboard-design-5-things-every-ux-designer-should-know-a85c4558d75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1632171" y="2583544"/>
            <a:ext cx="1140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D11960"/>
                </a:solidFill>
              </a:rPr>
              <a:t>facts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31668" y="2583544"/>
            <a:ext cx="1754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E9CC9"/>
                </a:solidFill>
              </a:rPr>
              <a:t>insights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12114" y="2293258"/>
            <a:ext cx="2090057" cy="2017486"/>
          </a:xfrm>
          <a:prstGeom prst="rect">
            <a:avLst/>
          </a:prstGeom>
          <a:noFill/>
          <a:ln w="57150">
            <a:solidFill>
              <a:srgbClr val="3E9C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22384" y="2293257"/>
            <a:ext cx="2090057" cy="1146630"/>
          </a:xfrm>
          <a:prstGeom prst="rect">
            <a:avLst/>
          </a:prstGeom>
          <a:noFill/>
          <a:ln w="57150">
            <a:solidFill>
              <a:srgbClr val="D119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119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83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your user has to click, the less likely they will</a:t>
            </a:r>
          </a:p>
          <a:p>
            <a:r>
              <a:rPr lang="en-US" dirty="0"/>
              <a:t>Dropdowns require 2x clicks than buttons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Buttons over dropdowns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dashboards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6073" y="6319235"/>
            <a:ext cx="4400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https://uxdesign.cc/design-better-forms-96fadca0f49c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855" y="2749880"/>
            <a:ext cx="7804501" cy="33846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68106" y="3355434"/>
            <a:ext cx="2302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11960"/>
                </a:solidFill>
              </a:rPr>
              <a:t>OK if there are </a:t>
            </a:r>
            <a:br>
              <a:rPr lang="en-US" sz="2400" b="1" dirty="0">
                <a:solidFill>
                  <a:srgbClr val="D11960"/>
                </a:solidFill>
              </a:rPr>
            </a:br>
            <a:r>
              <a:rPr lang="en-US" sz="2400" b="1" dirty="0">
                <a:solidFill>
                  <a:srgbClr val="D11960"/>
                </a:solidFill>
              </a:rPr>
              <a:t>&gt; 7 options</a:t>
            </a:r>
          </a:p>
        </p:txBody>
      </p:sp>
    </p:spTree>
    <p:extLst>
      <p:ext uri="{BB962C8B-B14F-4D97-AF65-F5344CB8AC3E}">
        <p14:creationId xmlns:p14="http://schemas.microsoft.com/office/powerpoint/2010/main" val="149441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Keep a Z pattern in mind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dashboards z patter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8" t="9866" r="14325" b="10926"/>
          <a:stretch/>
        </p:blipFill>
        <p:spPr bwMode="auto">
          <a:xfrm>
            <a:off x="7494833" y="1317139"/>
            <a:ext cx="4363655" cy="27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/>
          <p:cNvGrpSpPr/>
          <p:nvPr/>
        </p:nvGrpSpPr>
        <p:grpSpPr>
          <a:xfrm>
            <a:off x="919025" y="1371600"/>
            <a:ext cx="4619734" cy="3130953"/>
            <a:chOff x="2592820" y="3727047"/>
            <a:chExt cx="4619734" cy="3130953"/>
          </a:xfrm>
        </p:grpSpPr>
        <p:pic>
          <p:nvPicPr>
            <p:cNvPr id="4102" name="Picture 6" descr="Image result for dashboards z patter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820" y="3727047"/>
              <a:ext cx="4619734" cy="313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/>
            <p:cNvCxnSpPr/>
            <p:nvPr/>
          </p:nvCxnSpPr>
          <p:spPr>
            <a:xfrm flipV="1">
              <a:off x="3175000" y="4490920"/>
              <a:ext cx="3210560" cy="581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3375255" y="4493829"/>
              <a:ext cx="2873145" cy="1065992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3576931" y="5500385"/>
              <a:ext cx="2734670" cy="13846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113891" y="3640771"/>
            <a:ext cx="5566137" cy="3130952"/>
            <a:chOff x="6056409" y="1371601"/>
            <a:chExt cx="5566137" cy="3130952"/>
          </a:xfrm>
        </p:grpSpPr>
        <p:pic>
          <p:nvPicPr>
            <p:cNvPr id="4100" name="Picture 4" descr="Image result for dashboards z patter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6409" y="1371601"/>
              <a:ext cx="5566137" cy="313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 flipH="1">
              <a:off x="7200900" y="2144600"/>
              <a:ext cx="2926080" cy="1085381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358617" y="3172953"/>
              <a:ext cx="2892823" cy="50719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7076440" y="2144600"/>
              <a:ext cx="3203859" cy="0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215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Columns over rows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27" y="4101402"/>
            <a:ext cx="6891493" cy="2756597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99" y="1231370"/>
            <a:ext cx="6891493" cy="2756597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71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Evokes a </a:t>
            </a:r>
            <a:r>
              <a:rPr lang="en-US" b="1" dirty="0">
                <a:solidFill>
                  <a:srgbClr val="3E9CC9"/>
                </a:solidFill>
              </a:rPr>
              <a:t>feeling</a:t>
            </a:r>
          </a:p>
          <a:p>
            <a:endParaRPr lang="en-US" dirty="0"/>
          </a:p>
          <a:p>
            <a:r>
              <a:rPr lang="en-US" dirty="0"/>
              <a:t>Gives a </a:t>
            </a:r>
            <a:r>
              <a:rPr lang="en-US" b="1" dirty="0">
                <a:solidFill>
                  <a:srgbClr val="3E9CC9"/>
                </a:solidFill>
              </a:rPr>
              <a:t>sense</a:t>
            </a:r>
            <a:r>
              <a:rPr lang="en-US" dirty="0"/>
              <a:t> of the story without needing to see all values</a:t>
            </a:r>
          </a:p>
          <a:p>
            <a:endParaRPr lang="en-US" dirty="0"/>
          </a:p>
          <a:p>
            <a:r>
              <a:rPr lang="en-US" dirty="0"/>
              <a:t>Adds </a:t>
            </a:r>
            <a:r>
              <a:rPr lang="en-US" b="1" dirty="0">
                <a:solidFill>
                  <a:srgbClr val="3E9CC9"/>
                </a:solidFill>
              </a:rPr>
              <a:t>context</a:t>
            </a:r>
            <a:r>
              <a:rPr lang="en-US" dirty="0"/>
              <a:t> to a data point</a:t>
            </a:r>
          </a:p>
          <a:p>
            <a:endParaRPr lang="en-US" dirty="0"/>
          </a:p>
          <a:p>
            <a:r>
              <a:rPr lang="en-US" dirty="0"/>
              <a:t>Helps </a:t>
            </a:r>
            <a:r>
              <a:rPr lang="en-US" b="1" dirty="0">
                <a:solidFill>
                  <a:srgbClr val="3E9CC9"/>
                </a:solidFill>
              </a:rPr>
              <a:t>make a decision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Goals of data visualization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14680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Columns over rows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27" y="4101402"/>
            <a:ext cx="6891493" cy="2756597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99" y="1231370"/>
            <a:ext cx="6891493" cy="2756597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8" name="Picture 6" descr="https://cdn.mos.cms.futurecdn.net/YW7UFLSvuZySonnVxErBJ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9" r="9733" b="16056"/>
          <a:stretch/>
        </p:blipFill>
        <p:spPr bwMode="auto">
          <a:xfrm>
            <a:off x="4729017" y="1653309"/>
            <a:ext cx="3099969" cy="200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cdn.mos.cms.futurecdn.net/YW7UFLSvuZySonnVxErBJR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7" r="9732" b="18087"/>
          <a:stretch/>
        </p:blipFill>
        <p:spPr bwMode="auto">
          <a:xfrm>
            <a:off x="8223744" y="1655618"/>
            <a:ext cx="3102348" cy="19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611519" y="4497760"/>
            <a:ext cx="6188012" cy="588581"/>
            <a:chOff x="1611519" y="4497760"/>
            <a:chExt cx="6188012" cy="588581"/>
          </a:xfrm>
        </p:grpSpPr>
        <p:pic>
          <p:nvPicPr>
            <p:cNvPr id="20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1611519" y="4497760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6889193" y="4497760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6009579" y="4497760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5129967" y="4497760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4250355" y="4497760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3370743" y="4497760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2491131" y="4497760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674937" y="5869485"/>
            <a:ext cx="6188012" cy="588581"/>
            <a:chOff x="1674937" y="5869485"/>
            <a:chExt cx="6188012" cy="588581"/>
          </a:xfrm>
        </p:grpSpPr>
        <p:pic>
          <p:nvPicPr>
            <p:cNvPr id="28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1674937" y="5869485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6952611" y="5869485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6072997" y="5869485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5193385" y="5869485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4313773" y="5869485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3434161" y="5869485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https://cdn.mos.cms.futurecdn.net/YW7UFLSvuZySonnVxErBJR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r="9733" b="16056"/>
            <a:stretch/>
          </p:blipFill>
          <p:spPr bwMode="auto">
            <a:xfrm>
              <a:off x="2554549" y="5869485"/>
              <a:ext cx="910338" cy="588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8537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Columns over rows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76427" y="4101402"/>
            <a:ext cx="6891493" cy="2756597"/>
            <a:chOff x="1407335" y="1092457"/>
            <a:chExt cx="6891493" cy="275659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335" y="1092457"/>
              <a:ext cx="6891493" cy="2756597"/>
            </a:xfrm>
            <a:prstGeom prst="rect">
              <a:avLst/>
            </a:prstGeom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</p:pic>
        <p:sp>
          <p:nvSpPr>
            <p:cNvPr id="10" name="Rounded Rectangle 9"/>
            <p:cNvSpPr/>
            <p:nvPr/>
          </p:nvSpPr>
          <p:spPr>
            <a:xfrm>
              <a:off x="1720868" y="1181520"/>
              <a:ext cx="6541359" cy="191398"/>
            </a:xfrm>
            <a:prstGeom prst="roundRect">
              <a:avLst/>
            </a:prstGeom>
            <a:solidFill>
              <a:srgbClr val="FFFF7F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757469" y="2108444"/>
              <a:ext cx="6352057" cy="730471"/>
            </a:xfrm>
            <a:prstGeom prst="roundRect">
              <a:avLst/>
            </a:prstGeom>
            <a:solidFill>
              <a:srgbClr val="FFFF7F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757469" y="3475425"/>
              <a:ext cx="6541359" cy="191398"/>
            </a:xfrm>
            <a:prstGeom prst="roundRect">
              <a:avLst/>
            </a:prstGeom>
            <a:solidFill>
              <a:srgbClr val="FFFF7F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44499" y="1231370"/>
            <a:ext cx="6891493" cy="2756597"/>
            <a:chOff x="2294026" y="3938117"/>
            <a:chExt cx="6891493" cy="275659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4026" y="3938117"/>
              <a:ext cx="6891493" cy="2756597"/>
            </a:xfrm>
            <a:prstGeom prst="rect">
              <a:avLst/>
            </a:prstGeom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</p:pic>
        <p:sp>
          <p:nvSpPr>
            <p:cNvPr id="13" name="Rounded Rectangle 12"/>
            <p:cNvSpPr/>
            <p:nvPr/>
          </p:nvSpPr>
          <p:spPr>
            <a:xfrm>
              <a:off x="2469092" y="4024649"/>
              <a:ext cx="6541359" cy="191398"/>
            </a:xfrm>
            <a:prstGeom prst="roundRect">
              <a:avLst/>
            </a:prstGeom>
            <a:solidFill>
              <a:srgbClr val="FFFF7F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411040" y="6342786"/>
              <a:ext cx="6541359" cy="191398"/>
            </a:xfrm>
            <a:prstGeom prst="roundRect">
              <a:avLst/>
            </a:prstGeom>
            <a:solidFill>
              <a:srgbClr val="FFFF7F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974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Controversies</a:t>
            </a:r>
          </a:p>
        </p:txBody>
      </p:sp>
    </p:spTree>
    <p:extLst>
      <p:ext uri="{BB962C8B-B14F-4D97-AF65-F5344CB8AC3E}">
        <p14:creationId xmlns:p14="http://schemas.microsoft.com/office/powerpoint/2010/main" val="4223343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9020" y="1548714"/>
            <a:ext cx="7019168" cy="4408741"/>
          </a:xfrm>
        </p:spPr>
        <p:txBody>
          <a:bodyPr>
            <a:normAutofit/>
          </a:bodyPr>
          <a:lstStyle/>
          <a:p>
            <a:r>
              <a:rPr lang="en-US" dirty="0"/>
              <a:t>We’re not good at </a:t>
            </a:r>
            <a:r>
              <a:rPr lang="en-US" b="1" dirty="0">
                <a:solidFill>
                  <a:srgbClr val="3E9CC9"/>
                </a:solidFill>
              </a:rPr>
              <a:t>calculating area</a:t>
            </a:r>
            <a:endParaRPr lang="en-US" dirty="0">
              <a:solidFill>
                <a:srgbClr val="3E9CC9"/>
              </a:solidFill>
            </a:endParaRPr>
          </a:p>
          <a:p>
            <a:endParaRPr lang="en-US" dirty="0"/>
          </a:p>
          <a:p>
            <a:r>
              <a:rPr lang="en-US" b="1" dirty="0">
                <a:solidFill>
                  <a:srgbClr val="3E9CC9"/>
                </a:solidFill>
              </a:rPr>
              <a:t>Too many slices</a:t>
            </a:r>
            <a:r>
              <a:rPr lang="en-US" dirty="0">
                <a:solidFill>
                  <a:srgbClr val="3E9CC9"/>
                </a:solidFill>
              </a:rPr>
              <a:t> </a:t>
            </a:r>
            <a:r>
              <a:rPr lang="en-US" dirty="0"/>
              <a:t>I don’t think much needs to be said here</a:t>
            </a:r>
          </a:p>
          <a:p>
            <a:endParaRPr lang="en-US" dirty="0"/>
          </a:p>
          <a:p>
            <a:r>
              <a:rPr lang="en-US" dirty="0"/>
              <a:t>People go slice by slice to read each value and it </a:t>
            </a:r>
            <a:r>
              <a:rPr lang="en-US" b="1" dirty="0">
                <a:solidFill>
                  <a:srgbClr val="3E9CC9"/>
                </a:solidFill>
              </a:rPr>
              <a:t>defeats the goal</a:t>
            </a:r>
            <a:endParaRPr lang="en-US" dirty="0">
              <a:solidFill>
                <a:srgbClr val="3E9CC9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Pie charts: </a:t>
            </a:r>
            <a:r>
              <a:rPr lang="en-US" dirty="0"/>
              <a:t>controversy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025" y="1072770"/>
            <a:ext cx="4458772" cy="429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8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9019" y="1548714"/>
            <a:ext cx="4625781" cy="4408741"/>
          </a:xfrm>
        </p:spPr>
        <p:txBody>
          <a:bodyPr>
            <a:normAutofit/>
          </a:bodyPr>
          <a:lstStyle/>
          <a:p>
            <a:r>
              <a:rPr lang="en-US" dirty="0"/>
              <a:t>Start at </a:t>
            </a:r>
            <a:r>
              <a:rPr lang="en-US" b="1" dirty="0">
                <a:solidFill>
                  <a:srgbClr val="3E9CC9"/>
                </a:solidFill>
              </a:rPr>
              <a:t>12:00</a:t>
            </a:r>
          </a:p>
          <a:p>
            <a:endParaRPr lang="en-US" b="1" dirty="0">
              <a:solidFill>
                <a:srgbClr val="3E9CC9"/>
              </a:solidFill>
            </a:endParaRPr>
          </a:p>
          <a:p>
            <a:r>
              <a:rPr lang="en-US" b="1" dirty="0">
                <a:solidFill>
                  <a:srgbClr val="3E9CC9"/>
                </a:solidFill>
              </a:rPr>
              <a:t>Biggest</a:t>
            </a:r>
            <a:r>
              <a:rPr lang="en-US" dirty="0"/>
              <a:t> to smallest </a:t>
            </a:r>
          </a:p>
          <a:p>
            <a:endParaRPr lang="en-US" dirty="0"/>
          </a:p>
          <a:p>
            <a:r>
              <a:rPr lang="en-US" dirty="0"/>
              <a:t>Max of </a:t>
            </a:r>
            <a:r>
              <a:rPr lang="en-US" b="1" dirty="0">
                <a:solidFill>
                  <a:srgbClr val="3E9CC9"/>
                </a:solidFill>
              </a:rPr>
              <a:t>5 slices</a:t>
            </a:r>
          </a:p>
          <a:p>
            <a:endParaRPr lang="en-US" dirty="0"/>
          </a:p>
          <a:p>
            <a:r>
              <a:rPr lang="en-US" b="1" dirty="0">
                <a:solidFill>
                  <a:srgbClr val="3E9CC9"/>
                </a:solidFill>
              </a:rPr>
              <a:t>Highlight</a:t>
            </a:r>
            <a:r>
              <a:rPr lang="en-US" dirty="0"/>
              <a:t> </a:t>
            </a:r>
            <a:r>
              <a:rPr lang="en-US" b="1" dirty="0">
                <a:solidFill>
                  <a:srgbClr val="3E9CC9"/>
                </a:solidFill>
              </a:rPr>
              <a:t>the takeaway </a:t>
            </a:r>
            <a:r>
              <a:rPr lang="en-US" dirty="0"/>
              <a:t>that C dominates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Pie charts: </a:t>
            </a:r>
            <a:r>
              <a:rPr lang="en-US" dirty="0"/>
              <a:t>how to use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98" y="1548714"/>
            <a:ext cx="6111473" cy="3114726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>
            <a:off x="8335059" y="1673056"/>
            <a:ext cx="2834640" cy="2834640"/>
          </a:xfrm>
          <a:prstGeom prst="arc">
            <a:avLst>
              <a:gd name="adj1" fmla="val 16200000"/>
              <a:gd name="adj2" fmla="val 11887312"/>
            </a:avLst>
          </a:prstGeom>
          <a:ln w="38100">
            <a:solidFill>
              <a:srgbClr val="6F5E4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752379" y="1548714"/>
            <a:ext cx="0" cy="239446"/>
          </a:xfrm>
          <a:prstGeom prst="line">
            <a:avLst/>
          </a:prstGeom>
          <a:ln w="38100">
            <a:solidFill>
              <a:srgbClr val="6F5E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60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are some other ways you might represent the data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Pie charts: </a:t>
            </a:r>
            <a:r>
              <a:rPr lang="en-US" dirty="0"/>
              <a:t>how to use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7" y="2264962"/>
            <a:ext cx="3239247" cy="3117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936" y="2243667"/>
            <a:ext cx="8171730" cy="31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637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 to read</a:t>
            </a:r>
          </a:p>
          <a:p>
            <a:r>
              <a:rPr lang="en-US" dirty="0"/>
              <a:t>Depth doesn’t add value</a:t>
            </a:r>
          </a:p>
          <a:p>
            <a:r>
              <a:rPr lang="en-US" dirty="0"/>
              <a:t>Bad data-ink ratio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3D charts:</a:t>
            </a:r>
            <a:r>
              <a:rPr lang="en-US" dirty="0"/>
              <a:t> controversy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pic>
        <p:nvPicPr>
          <p:cNvPr id="3074" name="Picture 2" descr="http://s3-us-east-2.amazonaws.com/nerdchat/wp-content/uploads/2017/05/01065109/SalesQ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" t="15130"/>
          <a:stretch/>
        </p:blipFill>
        <p:spPr bwMode="auto">
          <a:xfrm>
            <a:off x="2092960" y="3119120"/>
            <a:ext cx="5107062" cy="345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5862320" y="4049771"/>
            <a:ext cx="4582390" cy="1200329"/>
            <a:chOff x="5862320" y="4049771"/>
            <a:chExt cx="4582390" cy="1200329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6408976" y="4353497"/>
              <a:ext cx="1952704" cy="40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5862320" y="4844997"/>
              <a:ext cx="249936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236066" y="4049771"/>
              <a:ext cx="22086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These slices “show” the same area!!!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28955" t="23898" r="27238"/>
          <a:stretch/>
        </p:blipFill>
        <p:spPr>
          <a:xfrm>
            <a:off x="10264792" y="3908815"/>
            <a:ext cx="1409180" cy="17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9019" y="257175"/>
            <a:ext cx="10556681" cy="1114425"/>
          </a:xfrm>
        </p:spPr>
        <p:txBody>
          <a:bodyPr/>
          <a:lstStyle/>
          <a:p>
            <a:r>
              <a:rPr lang="en-US" b="0" dirty="0"/>
              <a:t>3D Charts: </a:t>
            </a:r>
            <a:r>
              <a:rPr lang="en-US" dirty="0"/>
              <a:t>what to do instead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 rot="16200000">
            <a:off x="-1082423" y="4300907"/>
            <a:ext cx="3378200" cy="454218"/>
          </a:xfrm>
        </p:spPr>
        <p:txBody>
          <a:bodyPr/>
          <a:lstStyle/>
          <a:p>
            <a:r>
              <a:rPr lang="en-US" dirty="0"/>
              <a:t>controversy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348" y="1548714"/>
            <a:ext cx="594360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98" y="3787088"/>
            <a:ext cx="5962650" cy="225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59" y="1548714"/>
            <a:ext cx="5230739" cy="449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75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513" y="1472333"/>
            <a:ext cx="10514722" cy="1366583"/>
          </a:xfrm>
        </p:spPr>
        <p:txBody>
          <a:bodyPr>
            <a:normAutofit/>
          </a:bodyPr>
          <a:lstStyle/>
          <a:p>
            <a:r>
              <a:rPr lang="en-US" dirty="0"/>
              <a:t>When zero is not present, the differences might be overstated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Zero on the y-axis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81" y="2508134"/>
            <a:ext cx="10942986" cy="313686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59020" y="4883126"/>
            <a:ext cx="453332" cy="623821"/>
          </a:xfrm>
          <a:prstGeom prst="roundRect">
            <a:avLst/>
          </a:prstGeom>
          <a:solidFill>
            <a:schemeClr val="tx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106737" y="4938981"/>
            <a:ext cx="453332" cy="623821"/>
          </a:xfrm>
          <a:prstGeom prst="roundRect">
            <a:avLst/>
          </a:prstGeom>
          <a:solidFill>
            <a:schemeClr val="tx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20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6812" y="3227044"/>
            <a:ext cx="4218094" cy="3509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E9CC9"/>
                </a:solidFill>
              </a:rPr>
              <a:t>Zero matters</a:t>
            </a:r>
          </a:p>
          <a:p>
            <a:r>
              <a:rPr lang="en-US" dirty="0"/>
              <a:t>Length of stay</a:t>
            </a:r>
          </a:p>
          <a:p>
            <a:r>
              <a:rPr lang="en-US" dirty="0"/>
              <a:t># of patients</a:t>
            </a:r>
          </a:p>
          <a:p>
            <a:r>
              <a:rPr lang="en-US" dirty="0"/>
              <a:t>Height</a:t>
            </a:r>
          </a:p>
          <a:p>
            <a:r>
              <a:rPr lang="en-US" dirty="0"/>
              <a:t>Weight</a:t>
            </a:r>
          </a:p>
          <a:p>
            <a:r>
              <a:rPr lang="en-US" dirty="0"/>
              <a:t>$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Zero on the y-axis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pic>
        <p:nvPicPr>
          <p:cNvPr id="1026" name="Picture 2" descr="Image result for interval vs rat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8" b="19712"/>
          <a:stretch/>
        </p:blipFill>
        <p:spPr bwMode="auto">
          <a:xfrm>
            <a:off x="2642361" y="1222876"/>
            <a:ext cx="593270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7592992" y="3227044"/>
            <a:ext cx="4104714" cy="2757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rgbClr val="584B3D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3E9CC9"/>
                </a:solidFill>
              </a:rPr>
              <a:t>Zero is arbitrary</a:t>
            </a:r>
          </a:p>
          <a:p>
            <a:r>
              <a:rPr lang="en-US" dirty="0"/>
              <a:t>Temp. in C/F</a:t>
            </a:r>
          </a:p>
          <a:p>
            <a:r>
              <a:rPr lang="en-US" dirty="0"/>
              <a:t>SAT scores</a:t>
            </a:r>
            <a:br>
              <a:rPr lang="en-US" dirty="0"/>
            </a:br>
            <a:r>
              <a:rPr lang="en-US" dirty="0"/>
              <a:t>200 - 800</a:t>
            </a:r>
          </a:p>
          <a:p>
            <a:r>
              <a:rPr lang="en-US" dirty="0"/>
              <a:t>Credit scores</a:t>
            </a:r>
            <a:br>
              <a:rPr lang="en-US" dirty="0"/>
            </a:br>
            <a:r>
              <a:rPr lang="en-US" dirty="0"/>
              <a:t>300 - 850</a:t>
            </a:r>
          </a:p>
        </p:txBody>
      </p:sp>
    </p:spTree>
    <p:extLst>
      <p:ext uri="{BB962C8B-B14F-4D97-AF65-F5344CB8AC3E}">
        <p14:creationId xmlns:p14="http://schemas.microsoft.com/office/powerpoint/2010/main" val="6252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distraction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Help your audience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Golden Ratio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3 Main Takeaways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49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513" y="1472333"/>
            <a:ext cx="10514722" cy="1366583"/>
          </a:xfrm>
        </p:spPr>
        <p:txBody>
          <a:bodyPr>
            <a:normAutofit/>
          </a:bodyPr>
          <a:lstStyle/>
          <a:p>
            <a:r>
              <a:rPr lang="en-US" dirty="0"/>
              <a:t>If it’s possible for your audience to interpret your data as being n times the amount, you must include zero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Zero on the y-axis: </a:t>
            </a:r>
            <a:r>
              <a:rPr lang="en-US" dirty="0"/>
              <a:t>how to use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81" y="2939649"/>
            <a:ext cx="10942986" cy="313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17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86" y="2648041"/>
            <a:ext cx="9261218" cy="346159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9019" y="1371600"/>
            <a:ext cx="10691531" cy="4408741"/>
          </a:xfrm>
        </p:spPr>
        <p:txBody>
          <a:bodyPr/>
          <a:lstStyle/>
          <a:p>
            <a:r>
              <a:rPr lang="en-US" dirty="0"/>
              <a:t>Hard to read</a:t>
            </a:r>
          </a:p>
          <a:p>
            <a:r>
              <a:rPr lang="en-US" dirty="0"/>
              <a:t>Relationship can be misleading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Dual y-axis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96568" y="6239719"/>
            <a:ext cx="394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https://blog.datawrapper.de/dualaxis/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769186" y="2673956"/>
            <a:ext cx="984287" cy="3038476"/>
          </a:xfrm>
          <a:prstGeom prst="roundRect">
            <a:avLst/>
          </a:prstGeom>
          <a:solidFill>
            <a:schemeClr val="tx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914881" y="2701884"/>
            <a:ext cx="984287" cy="3038476"/>
          </a:xfrm>
          <a:prstGeom prst="roundRect">
            <a:avLst/>
          </a:prstGeom>
          <a:solidFill>
            <a:schemeClr val="tx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60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Dual y-axis: </a:t>
            </a:r>
            <a:r>
              <a:rPr lang="en-US" dirty="0"/>
              <a:t>what to do instead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6568" y="6239719"/>
            <a:ext cx="394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https://blog.datawrapper.de/dualaxis/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64" y="1494890"/>
            <a:ext cx="8531746" cy="434604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575139" y="2198276"/>
            <a:ext cx="1271965" cy="565078"/>
          </a:xfrm>
          <a:prstGeom prst="roundRect">
            <a:avLst/>
          </a:prstGeom>
          <a:solidFill>
            <a:schemeClr val="tx2">
              <a:lumMod val="5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7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Dual y-axis: </a:t>
            </a:r>
            <a:r>
              <a:rPr lang="en-US" dirty="0"/>
              <a:t>what to do instead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6568" y="6239719"/>
            <a:ext cx="394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https://blog.datawrapper.de/dualaxis/</a:t>
            </a:r>
            <a:endParaRPr lang="en-US" dirty="0"/>
          </a:p>
        </p:txBody>
      </p:sp>
      <p:pic>
        <p:nvPicPr>
          <p:cNvPr id="2050" name="Picture 2" descr="https://blog.datawrapper.de/img/full-180508_index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86" y="1672373"/>
            <a:ext cx="7198503" cy="2529075"/>
          </a:xfrm>
          <a:prstGeom prst="rect">
            <a:avLst/>
          </a:prstGeom>
          <a:noFill/>
          <a:ln>
            <a:solidFill>
              <a:schemeClr val="tx1">
                <a:lumMod val="25000"/>
                <a:lumOff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004268" y="902825"/>
            <a:ext cx="3724997" cy="5213551"/>
            <a:chOff x="765980" y="1194847"/>
            <a:chExt cx="4120590" cy="5514583"/>
          </a:xfrm>
        </p:grpSpPr>
        <p:grpSp>
          <p:nvGrpSpPr>
            <p:cNvPr id="9" name="Group 8"/>
            <p:cNvGrpSpPr/>
            <p:nvPr/>
          </p:nvGrpSpPr>
          <p:grpSpPr>
            <a:xfrm>
              <a:off x="765980" y="1194847"/>
              <a:ext cx="4120590" cy="5478487"/>
              <a:chOff x="4488370" y="1130564"/>
              <a:chExt cx="4120590" cy="5478487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6678591" y="1944546"/>
                <a:ext cx="150471" cy="4272569"/>
              </a:xfrm>
              <a:prstGeom prst="rect">
                <a:avLst/>
              </a:prstGeom>
              <a:solidFill>
                <a:srgbClr val="FFF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4488370" y="1130564"/>
                <a:ext cx="4120590" cy="5478487"/>
                <a:chOff x="5766116" y="1774175"/>
                <a:chExt cx="3547964" cy="4572413"/>
              </a:xfrm>
            </p:grpSpPr>
            <p:pic>
              <p:nvPicPr>
                <p:cNvPr id="13" name="Picture 2" descr="https://blog.datawrapper.de/img/full-180508_index7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044" t="-753" b="12353"/>
                <a:stretch/>
              </p:blipFill>
              <p:spPr bwMode="auto">
                <a:xfrm>
                  <a:off x="5766116" y="1774175"/>
                  <a:ext cx="3356658" cy="21294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 descr="https://blog.datawrapper.de/img/full-180508_index7.pn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0310"/>
                <a:stretch/>
              </p:blipFill>
              <p:spPr bwMode="auto">
                <a:xfrm>
                  <a:off x="5956864" y="3937657"/>
                  <a:ext cx="3357216" cy="24089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0" name="Rectangle 9"/>
            <p:cNvSpPr/>
            <p:nvPr/>
          </p:nvSpPr>
          <p:spPr>
            <a:xfrm>
              <a:off x="854243" y="1206880"/>
              <a:ext cx="3894740" cy="5502550"/>
            </a:xfrm>
            <a:prstGeom prst="rect">
              <a:avLst/>
            </a:prstGeom>
            <a:noFill/>
            <a:ln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761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Dual y-axis: </a:t>
            </a:r>
            <a:r>
              <a:rPr lang="en-US" dirty="0"/>
              <a:t>what to do instead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9536" y="6488668"/>
            <a:ext cx="394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https://blog.datawrapper.de/dualaxis/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38154" y="1349165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Connected Scatterplot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60" y="2112865"/>
            <a:ext cx="7665024" cy="38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53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thoughts</a:t>
            </a:r>
          </a:p>
        </p:txBody>
      </p:sp>
    </p:spTree>
    <p:extLst>
      <p:ext uri="{BB962C8B-B14F-4D97-AF65-F5344CB8AC3E}">
        <p14:creationId xmlns:p14="http://schemas.microsoft.com/office/powerpoint/2010/main" val="1389886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</a:t>
            </a:r>
            <a:r>
              <a:rPr lang="en-US" b="0" dirty="0" err="1"/>
              <a:t>viz</a:t>
            </a:r>
            <a:r>
              <a:rPr lang="en-US" b="0" dirty="0"/>
              <a:t> requires exposure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my thoughts</a:t>
            </a:r>
          </a:p>
        </p:txBody>
      </p:sp>
      <p:pic>
        <p:nvPicPr>
          <p:cNvPr id="5122" name="Picture 2" descr="Image result for excel 2005 chart typ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20" y="2572318"/>
            <a:ext cx="4147854" cy="414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9786" y="2572318"/>
            <a:ext cx="3818520" cy="41446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/>
          <p:cNvSpPr/>
          <p:nvPr/>
        </p:nvSpPr>
        <p:spPr>
          <a:xfrm>
            <a:off x="2943943" y="2697822"/>
            <a:ext cx="1325988" cy="1305656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9600" b="1" dirty="0">
                <a:solidFill>
                  <a:schemeClr val="tx1"/>
                </a:solidFill>
              </a:rPr>
              <a:t>🙂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C98D731-ADEC-4FCF-8C5E-83AC8BBA4AD4}"/>
              </a:ext>
            </a:extLst>
          </p:cNvPr>
          <p:cNvSpPr/>
          <p:nvPr/>
        </p:nvSpPr>
        <p:spPr>
          <a:xfrm>
            <a:off x="8860926" y="2697822"/>
            <a:ext cx="1325988" cy="1305656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9600" b="1" dirty="0">
                <a:solidFill>
                  <a:schemeClr val="tx1"/>
                </a:solidFill>
              </a:rPr>
              <a:t>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6C7775-14B2-4FE9-B9AB-A8062BBB92C6}"/>
              </a:ext>
            </a:extLst>
          </p:cNvPr>
          <p:cNvSpPr txBox="1"/>
          <p:nvPr/>
        </p:nvSpPr>
        <p:spPr>
          <a:xfrm>
            <a:off x="759019" y="1292950"/>
            <a:ext cx="11522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Excel has been around a long time and people are more comfortable with their charts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Less familiar charts like boxplots or invented methods may create resistance (doesn’t mean it’s bad) </a:t>
            </a:r>
          </a:p>
        </p:txBody>
      </p:sp>
    </p:spTree>
    <p:extLst>
      <p:ext uri="{BB962C8B-B14F-4D97-AF65-F5344CB8AC3E}">
        <p14:creationId xmlns:p14="http://schemas.microsoft.com/office/powerpoint/2010/main" val="310369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9" grpId="0" animBg="1"/>
      <p:bldP spid="29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of these charts are made with the same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There’s no one right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my thoughts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38" y="2888294"/>
            <a:ext cx="9997342" cy="3001726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8484727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…and there are many yet to be discovered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my thoughts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2" y="1329963"/>
            <a:ext cx="4232533" cy="2230889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363" t="17002" b="16796"/>
          <a:stretch/>
        </p:blipFill>
        <p:spPr>
          <a:xfrm>
            <a:off x="5327357" y="1329963"/>
            <a:ext cx="6098196" cy="281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1B1B1B"/>
              </a:clrFrom>
              <a:clrTo>
                <a:srgbClr val="1B1B1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0217" y="3680916"/>
            <a:ext cx="3517878" cy="31770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489" y="3933462"/>
            <a:ext cx="3612740" cy="2671991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9588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9019" y="1513082"/>
            <a:ext cx="10484369" cy="45144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Creating meaningful charts requires </a:t>
            </a:r>
            <a:r>
              <a:rPr lang="en-US" b="1" dirty="0">
                <a:solidFill>
                  <a:srgbClr val="3E9CC9"/>
                </a:solidFill>
              </a:rPr>
              <a:t>ongoing dialogue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Expect to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3E9CC9"/>
                </a:solidFill>
              </a:rPr>
              <a:t>make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3E9CC9"/>
                </a:solidFill>
              </a:rPr>
              <a:t>edits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rgbClr val="3E9CC9"/>
                </a:solidFill>
              </a:rPr>
              <a:t>Balance </a:t>
            </a:r>
            <a:r>
              <a:rPr lang="en-US" dirty="0"/>
              <a:t>what is </a:t>
            </a:r>
            <a:r>
              <a:rPr lang="en-US" b="1" dirty="0">
                <a:solidFill>
                  <a:srgbClr val="3E9CC9"/>
                </a:solidFill>
              </a:rPr>
              <a:t>insightful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with</a:t>
            </a:r>
            <a:r>
              <a:rPr lang="en-US" b="1" dirty="0"/>
              <a:t> </a:t>
            </a:r>
            <a:r>
              <a:rPr lang="en-US" dirty="0"/>
              <a:t>what is </a:t>
            </a:r>
            <a:r>
              <a:rPr lang="en-US" b="1" dirty="0">
                <a:solidFill>
                  <a:srgbClr val="3E9CC9"/>
                </a:solidFill>
              </a:rPr>
              <a:t>familiar</a:t>
            </a:r>
          </a:p>
          <a:p>
            <a:endParaRPr lang="en-US" b="1" dirty="0">
              <a:solidFill>
                <a:srgbClr val="3E9CC9"/>
              </a:solidFill>
            </a:endParaRPr>
          </a:p>
          <a:p>
            <a:endParaRPr lang="en-US" b="1" dirty="0">
              <a:solidFill>
                <a:srgbClr val="3E9CC9"/>
              </a:solidFill>
            </a:endParaRPr>
          </a:p>
          <a:p>
            <a:r>
              <a:rPr lang="en-US" dirty="0"/>
              <a:t>And…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Work with your end users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my thoughts</a:t>
            </a:r>
          </a:p>
        </p:txBody>
      </p:sp>
    </p:spTree>
    <p:extLst>
      <p:ext uri="{BB962C8B-B14F-4D97-AF65-F5344CB8AC3E}">
        <p14:creationId xmlns:p14="http://schemas.microsoft.com/office/powerpoint/2010/main" val="2193692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731" y="1562894"/>
            <a:ext cx="6096000" cy="4381500"/>
          </a:xfrm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Reduce distraction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reduce distraction</a:t>
            </a:r>
          </a:p>
        </p:txBody>
      </p:sp>
    </p:spTree>
    <p:extLst>
      <p:ext uri="{BB962C8B-B14F-4D97-AF65-F5344CB8AC3E}">
        <p14:creationId xmlns:p14="http://schemas.microsoft.com/office/powerpoint/2010/main" val="35229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9019" y="4106992"/>
            <a:ext cx="8959139" cy="20082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3E9CC9"/>
                </a:solidFill>
              </a:rPr>
              <a:t>median is 14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- 50% are &lt; 14 and 50% are &gt;= 14 </a:t>
            </a:r>
          </a:p>
          <a:p>
            <a:r>
              <a:rPr lang="en-US" dirty="0"/>
              <a:t>The observations span </a:t>
            </a:r>
            <a:r>
              <a:rPr lang="en-US" b="1" dirty="0">
                <a:solidFill>
                  <a:srgbClr val="3E9CC9"/>
                </a:solidFill>
              </a:rPr>
              <a:t>4 to 18.5</a:t>
            </a:r>
          </a:p>
          <a:p>
            <a:r>
              <a:rPr lang="en-US" dirty="0"/>
              <a:t>There are </a:t>
            </a:r>
            <a:r>
              <a:rPr lang="en-US" b="1" dirty="0">
                <a:solidFill>
                  <a:srgbClr val="3E9CC9"/>
                </a:solidFill>
              </a:rPr>
              <a:t>a few outliers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on the lower end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3E9CC9"/>
                </a:solidFill>
              </a:rPr>
              <a:t>middle 50% </a:t>
            </a:r>
            <a:r>
              <a:rPr lang="en-US" dirty="0"/>
              <a:t>range from </a:t>
            </a:r>
            <a:r>
              <a:rPr lang="en-US" b="1" dirty="0">
                <a:solidFill>
                  <a:srgbClr val="3E9CC9"/>
                </a:solidFill>
              </a:rPr>
              <a:t>8 to 17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Tell people what you see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my thoughts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13" y="1371600"/>
            <a:ext cx="6397606" cy="2440042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5116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Recommended Reading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images-na.ssl-images-amazon.com/images/I/51IJydgOYqL._SX376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40" y="1687123"/>
            <a:ext cx="3431537" cy="452999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-na.ssl-images-amazon.com/images/I/41OonY0kRWL._SX399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163" y="1651033"/>
            <a:ext cx="3661999" cy="456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44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019" y="1548714"/>
            <a:ext cx="7775381" cy="4408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3E9CC9"/>
                </a:solidFill>
              </a:rPr>
              <a:t>Reduce distraction</a:t>
            </a:r>
            <a:endParaRPr lang="en-US" dirty="0">
              <a:solidFill>
                <a:srgbClr val="3E9CC9"/>
              </a:solidFill>
            </a:endParaRPr>
          </a:p>
          <a:p>
            <a:pPr lvl="1"/>
            <a:r>
              <a:rPr lang="en-US" b="1" dirty="0">
                <a:solidFill>
                  <a:srgbClr val="3E9CC9"/>
                </a:solidFill>
              </a:rPr>
              <a:t>Highlight</a:t>
            </a:r>
            <a:r>
              <a:rPr lang="en-US" dirty="0">
                <a:solidFill>
                  <a:srgbClr val="3E9CC9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takeaway</a:t>
            </a:r>
          </a:p>
          <a:p>
            <a:pPr lvl="1"/>
            <a:r>
              <a:rPr lang="en-US" b="1" dirty="0">
                <a:solidFill>
                  <a:srgbClr val="3E9CC9"/>
                </a:solidFill>
              </a:rPr>
              <a:t>Remove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unnecessary labels/gridlines/distraction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Help your </a:t>
            </a:r>
            <a:r>
              <a:rPr lang="en-US" b="1" dirty="0">
                <a:solidFill>
                  <a:srgbClr val="3E9CC9"/>
                </a:solidFill>
              </a:rPr>
              <a:t>audience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an </a:t>
            </a:r>
            <a:r>
              <a:rPr lang="en-US" b="1" dirty="0">
                <a:solidFill>
                  <a:srgbClr val="3E9CC9"/>
                </a:solidFill>
              </a:rPr>
              <a:t>informative title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</a:t>
            </a:r>
            <a:r>
              <a:rPr lang="en-US" dirty="0"/>
              <a:t> </a:t>
            </a:r>
            <a:r>
              <a:rPr lang="en-US" b="1" dirty="0">
                <a:solidFill>
                  <a:srgbClr val="3E9CC9"/>
                </a:solidFill>
              </a:rPr>
              <a:t>buttons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 dropdowns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Golden </a:t>
            </a:r>
            <a:r>
              <a:rPr lang="en-US" b="1" dirty="0">
                <a:solidFill>
                  <a:srgbClr val="3E9CC9"/>
                </a:solidFill>
              </a:rPr>
              <a:t>Ratio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 the proportions of a </a:t>
            </a:r>
            <a:r>
              <a:rPr lang="en-US" b="1" dirty="0">
                <a:solidFill>
                  <a:srgbClr val="3E9CC9"/>
                </a:solidFill>
              </a:rPr>
              <a:t>credit card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3 Takeaways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754" y="868363"/>
            <a:ext cx="3132710" cy="245395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 descr="https://cdn.mos.cms.futurecdn.net/YW7UFLSvuZySonnVxErBJR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33" b="4818"/>
          <a:stretch/>
        </p:blipFill>
        <p:spPr bwMode="auto">
          <a:xfrm>
            <a:off x="8212713" y="3618762"/>
            <a:ext cx="3653951" cy="233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151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39" y="1549400"/>
            <a:ext cx="5877984" cy="44084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Appendix: </a:t>
            </a:r>
            <a:r>
              <a:rPr lang="en-US" dirty="0"/>
              <a:t>maps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226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39" y="1549400"/>
            <a:ext cx="5877984" cy="440848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Controversy: </a:t>
            </a:r>
            <a:r>
              <a:rPr lang="en-US" dirty="0"/>
              <a:t>pie charts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12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of the ink on the page is related to the </a:t>
            </a:r>
            <a:r>
              <a:rPr lang="en-US" b="1" dirty="0">
                <a:solidFill>
                  <a:srgbClr val="3E9CC9"/>
                </a:solidFill>
              </a:rPr>
              <a:t>take-away</a:t>
            </a:r>
            <a:r>
              <a:rPr lang="en-US" dirty="0"/>
              <a:t>?</a:t>
            </a:r>
          </a:p>
          <a:p>
            <a:r>
              <a:rPr lang="en-US" dirty="0"/>
              <a:t>How much is </a:t>
            </a:r>
            <a:r>
              <a:rPr lang="en-US" b="1" dirty="0">
                <a:solidFill>
                  <a:srgbClr val="3E9CC9"/>
                </a:solidFill>
              </a:rPr>
              <a:t>context or distracting</a:t>
            </a:r>
            <a:r>
              <a:rPr lang="en-US" dirty="0"/>
              <a:t>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3E9CC9"/>
                </a:solidFill>
              </a:rPr>
              <a:t>Reduce distraction: </a:t>
            </a:r>
            <a:r>
              <a:rPr lang="en-US" dirty="0">
                <a:solidFill>
                  <a:srgbClr val="3E9CC9"/>
                </a:solidFill>
              </a:rPr>
              <a:t>t</a:t>
            </a:r>
            <a:r>
              <a:rPr lang="en-US" dirty="0"/>
              <a:t>he data-ink ratio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reduce distraction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872" y="2772062"/>
            <a:ext cx="4207547" cy="32959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71" y="2705467"/>
            <a:ext cx="5681050" cy="34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90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we be paying attention to?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3E9CC9"/>
                </a:solidFill>
              </a:rPr>
              <a:t>Reduce distraction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reduce distraction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83" y="2472182"/>
            <a:ext cx="7376488" cy="416399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161247" y="4731471"/>
            <a:ext cx="3476751" cy="10522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¯\_(ツ)_/¯ </a:t>
            </a:r>
          </a:p>
        </p:txBody>
      </p:sp>
    </p:spTree>
    <p:extLst>
      <p:ext uri="{BB962C8B-B14F-4D97-AF65-F5344CB8AC3E}">
        <p14:creationId xmlns:p14="http://schemas.microsoft.com/office/powerpoint/2010/main" val="126482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this one?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3E9CC9"/>
                </a:solidFill>
              </a:rPr>
              <a:t>Reduce distraction: </a:t>
            </a:r>
            <a:r>
              <a:rPr lang="en-US" dirty="0">
                <a:solidFill>
                  <a:srgbClr val="3E9CC9"/>
                </a:solidFill>
              </a:rPr>
              <a:t>highlight the takeaway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help your audience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143" y="2258449"/>
            <a:ext cx="6698179" cy="416399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4593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1853</Words>
  <Application>Microsoft Office PowerPoint</Application>
  <PresentationFormat>Widescreen</PresentationFormat>
  <Paragraphs>346</Paragraphs>
  <Slides>64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Data viz</vt:lpstr>
      <vt:lpstr>AGENDA</vt:lpstr>
      <vt:lpstr>What is data visualization?</vt:lpstr>
      <vt:lpstr>Goals of data visualization</vt:lpstr>
      <vt:lpstr>3 Main Takeaways</vt:lpstr>
      <vt:lpstr>Reduce distraction</vt:lpstr>
      <vt:lpstr>Reduce distraction: the data-ink ratio</vt:lpstr>
      <vt:lpstr>Reduce distraction</vt:lpstr>
      <vt:lpstr>Reduce distraction: highlight the takeaway</vt:lpstr>
      <vt:lpstr>Help your audience: modifications</vt:lpstr>
      <vt:lpstr>Help your audience</vt:lpstr>
      <vt:lpstr>Not just for data viz</vt:lpstr>
      <vt:lpstr>Proportions matter</vt:lpstr>
      <vt:lpstr>Golden Ratio</vt:lpstr>
      <vt:lpstr>… and it is everywhere</vt:lpstr>
      <vt:lpstr>Let’s put these principles into practice</vt:lpstr>
      <vt:lpstr>Bar charts</vt:lpstr>
      <vt:lpstr>Bar charts: flip categorical data</vt:lpstr>
      <vt:lpstr>Bar charts: reduce distraction</vt:lpstr>
      <vt:lpstr>Bar charts: help your audience</vt:lpstr>
      <vt:lpstr>Bar charts: golden ratio</vt:lpstr>
      <vt:lpstr>Bar charts: comparison</vt:lpstr>
      <vt:lpstr>Spaghetti charts</vt:lpstr>
      <vt:lpstr>Spaghetti charts: reduce distraction</vt:lpstr>
      <vt:lpstr>Spaghetti charts: help your audience</vt:lpstr>
      <vt:lpstr>Spaghetti charts: golden ratio</vt:lpstr>
      <vt:lpstr>Spaghetti charts: comparison</vt:lpstr>
      <vt:lpstr>Spaghetti charts: separate them</vt:lpstr>
      <vt:lpstr>Spaghetti charts: heatmaps</vt:lpstr>
      <vt:lpstr>Heatmaps: accessibility</vt:lpstr>
      <vt:lpstr>Heatmaps: highlight the good</vt:lpstr>
      <vt:lpstr>Heatmaps: highlight the bad</vt:lpstr>
      <vt:lpstr>Heatmaps: universal colors</vt:lpstr>
      <vt:lpstr>Dashboards</vt:lpstr>
      <vt:lpstr>Two types of dashboards</vt:lpstr>
      <vt:lpstr>Goals of a dashboard</vt:lpstr>
      <vt:lpstr>Buttons over dropdowns</vt:lpstr>
      <vt:lpstr>Keep a Z pattern in mind</vt:lpstr>
      <vt:lpstr>Columns over rows</vt:lpstr>
      <vt:lpstr>Columns over rows</vt:lpstr>
      <vt:lpstr>Columns over rows</vt:lpstr>
      <vt:lpstr>Controversies</vt:lpstr>
      <vt:lpstr>Pie charts: controversy</vt:lpstr>
      <vt:lpstr>Pie charts: how to use</vt:lpstr>
      <vt:lpstr>Pie charts: how to use</vt:lpstr>
      <vt:lpstr>3D charts: controversy</vt:lpstr>
      <vt:lpstr>3D Charts: what to do instead</vt:lpstr>
      <vt:lpstr>Zero on the y-axis</vt:lpstr>
      <vt:lpstr>Zero on the y-axis</vt:lpstr>
      <vt:lpstr>Zero on the y-axis: how to use</vt:lpstr>
      <vt:lpstr>Dual y-axis</vt:lpstr>
      <vt:lpstr>Dual y-axis: what to do instead</vt:lpstr>
      <vt:lpstr>Dual y-axis: what to do instead</vt:lpstr>
      <vt:lpstr>Dual y-axis: what to do instead</vt:lpstr>
      <vt:lpstr>My thoughts</vt:lpstr>
      <vt:lpstr>Data viz requires exposure</vt:lpstr>
      <vt:lpstr>There’s no one right chart</vt:lpstr>
      <vt:lpstr>…and there are many yet to be discovered</vt:lpstr>
      <vt:lpstr>Work with your end users</vt:lpstr>
      <vt:lpstr>Tell people what you see</vt:lpstr>
      <vt:lpstr>Recommended Reading</vt:lpstr>
      <vt:lpstr>3 Takeaways</vt:lpstr>
      <vt:lpstr>Appendix: maps</vt:lpstr>
      <vt:lpstr>Controversy: pie charts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riley</dc:creator>
  <cp:lastModifiedBy>jake riley</cp:lastModifiedBy>
  <cp:revision>3</cp:revision>
  <dcterms:created xsi:type="dcterms:W3CDTF">2021-08-13T18:29:18Z</dcterms:created>
  <dcterms:modified xsi:type="dcterms:W3CDTF">2022-06-04T22:28:28Z</dcterms:modified>
</cp:coreProperties>
</file>